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69" r:id="rId1"/>
  </p:sldMasterIdLst>
  <p:notesMasterIdLst>
    <p:notesMasterId r:id="rId56"/>
  </p:notesMasterIdLst>
  <p:handoutMasterIdLst>
    <p:handoutMasterId r:id="rId57"/>
  </p:handoutMasterIdLst>
  <p:sldIdLst>
    <p:sldId id="256" r:id="rId2"/>
    <p:sldId id="877" r:id="rId3"/>
    <p:sldId id="878" r:id="rId4"/>
    <p:sldId id="879" r:id="rId5"/>
    <p:sldId id="880" r:id="rId6"/>
    <p:sldId id="881" r:id="rId7"/>
    <p:sldId id="882" r:id="rId8"/>
    <p:sldId id="883" r:id="rId9"/>
    <p:sldId id="884" r:id="rId10"/>
    <p:sldId id="886" r:id="rId11"/>
    <p:sldId id="888" r:id="rId12"/>
    <p:sldId id="890" r:id="rId13"/>
    <p:sldId id="891" r:id="rId14"/>
    <p:sldId id="892" r:id="rId15"/>
    <p:sldId id="893" r:id="rId16"/>
    <p:sldId id="894" r:id="rId17"/>
    <p:sldId id="896" r:id="rId18"/>
    <p:sldId id="898" r:id="rId19"/>
    <p:sldId id="928" r:id="rId20"/>
    <p:sldId id="900" r:id="rId21"/>
    <p:sldId id="930" r:id="rId22"/>
    <p:sldId id="931" r:id="rId23"/>
    <p:sldId id="932" r:id="rId24"/>
    <p:sldId id="933" r:id="rId25"/>
    <p:sldId id="936" r:id="rId26"/>
    <p:sldId id="935" r:id="rId27"/>
    <p:sldId id="934" r:id="rId28"/>
    <p:sldId id="901" r:id="rId29"/>
    <p:sldId id="902" r:id="rId30"/>
    <p:sldId id="903" r:id="rId31"/>
    <p:sldId id="904" r:id="rId32"/>
    <p:sldId id="905" r:id="rId33"/>
    <p:sldId id="906" r:id="rId34"/>
    <p:sldId id="907" r:id="rId35"/>
    <p:sldId id="908" r:id="rId36"/>
    <p:sldId id="909" r:id="rId37"/>
    <p:sldId id="910" r:id="rId38"/>
    <p:sldId id="911" r:id="rId39"/>
    <p:sldId id="912" r:id="rId40"/>
    <p:sldId id="913" r:id="rId41"/>
    <p:sldId id="914" r:id="rId42"/>
    <p:sldId id="915" r:id="rId43"/>
    <p:sldId id="917" r:id="rId44"/>
    <p:sldId id="929" r:id="rId45"/>
    <p:sldId id="919" r:id="rId46"/>
    <p:sldId id="920" r:id="rId47"/>
    <p:sldId id="921" r:id="rId48"/>
    <p:sldId id="922" r:id="rId49"/>
    <p:sldId id="923" r:id="rId50"/>
    <p:sldId id="924" r:id="rId51"/>
    <p:sldId id="925" r:id="rId52"/>
    <p:sldId id="927" r:id="rId53"/>
    <p:sldId id="926" r:id="rId54"/>
    <p:sldId id="275" r:id="rId55"/>
  </p:sldIdLst>
  <p:sldSz cx="9144000" cy="6858000" type="screen4x3"/>
  <p:notesSz cx="6797675" cy="987425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C1BE"/>
    <a:srgbClr val="D6E7E6"/>
    <a:srgbClr val="17928F"/>
    <a:srgbClr val="40C4C1"/>
    <a:srgbClr val="98D2D0"/>
    <a:srgbClr val="E2F1F0"/>
    <a:srgbClr val="66B9B7"/>
    <a:srgbClr val="64B7CE"/>
    <a:srgbClr val="5A8DDC"/>
    <a:srgbClr val="0099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9" autoAdjust="0"/>
    <p:restoredTop sz="88364" autoAdjust="0"/>
  </p:normalViewPr>
  <p:slideViewPr>
    <p:cSldViewPr>
      <p:cViewPr varScale="1">
        <p:scale>
          <a:sx n="104" d="100"/>
          <a:sy n="104" d="100"/>
        </p:scale>
        <p:origin x="2040" y="96"/>
      </p:cViewPr>
      <p:guideLst>
        <p:guide orient="horz" pos="2160"/>
        <p:guide pos="2784"/>
      </p:guideLst>
    </p:cSldViewPr>
  </p:slideViewPr>
  <p:outlineViewPr>
    <p:cViewPr>
      <p:scale>
        <a:sx n="33" d="100"/>
        <a:sy n="33" d="100"/>
      </p:scale>
      <p:origin x="0" y="-70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3330" y="-9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FE15F021-6D0B-46FD-9B8A-5A08A6D483D0}" type="datetimeFigureOut">
              <a:rPr lang="ko-KR" altLang="en-US"/>
              <a:pPr>
                <a:defRPr/>
              </a:pPr>
              <a:t>2022-09-20</a:t>
            </a:fld>
            <a:endParaRPr lang="en-US" altLang="ko-KR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C632109F-8AB7-46AB-9E12-1769705C79CA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7676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06771228-0F89-41D8-B079-3DC885FFF304}" type="datetimeFigureOut">
              <a:rPr lang="ko-KR" altLang="en-US"/>
              <a:pPr>
                <a:defRPr/>
              </a:pPr>
              <a:t>2022-09-20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1FF2B80C-8298-46FE-B90D-EE0F7614A21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2597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451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882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53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D6E7E6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6" name="AutoShape 11"/>
          <p:cNvSpPr>
            <a:spLocks noChangeArrowheads="1"/>
          </p:cNvSpPr>
          <p:nvPr/>
        </p:nvSpPr>
        <p:spPr bwMode="ltGray">
          <a:xfrm>
            <a:off x="1409130" y="5099566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50C1BE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8" name="TextBox 19"/>
          <p:cNvSpPr txBox="1">
            <a:spLocks noChangeArrowheads="1"/>
          </p:cNvSpPr>
          <p:nvPr userDrawn="1"/>
        </p:nvSpPr>
        <p:spPr bwMode="auto">
          <a:xfrm>
            <a:off x="1409130" y="5181600"/>
            <a:ext cx="7137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800" b="1" dirty="0">
                <a:solidFill>
                  <a:schemeClr val="bg1"/>
                </a:solidFill>
                <a:latin typeface="+mj-ea"/>
                <a:ea typeface="+mj-ea"/>
              </a:rPr>
              <a:t>쉽게 배우는 </a:t>
            </a:r>
            <a:r>
              <a:rPr lang="en-US" altLang="ko-KR" sz="1800" b="1" dirty="0">
                <a:solidFill>
                  <a:schemeClr val="bg1"/>
                </a:solidFill>
                <a:latin typeface="+mj-ea"/>
                <a:ea typeface="+mj-ea"/>
              </a:rPr>
              <a:t>JSP </a:t>
            </a:r>
            <a:r>
              <a:rPr lang="ko-KR" altLang="en-US" sz="1800" b="1" dirty="0">
                <a:solidFill>
                  <a:schemeClr val="bg1"/>
                </a:solidFill>
                <a:latin typeface="+mj-ea"/>
                <a:ea typeface="+mj-ea"/>
              </a:rPr>
              <a:t>웹 프로그래밍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</p:spPr>
        <p:txBody>
          <a:bodyPr/>
          <a:lstStyle>
            <a:lvl1pPr marL="717550" indent="0">
              <a:defRPr sz="3600" b="1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BF1E9C-21A3-41D4-8B65-A0F4F21F6AC7}"/>
              </a:ext>
            </a:extLst>
          </p:cNvPr>
          <p:cNvSpPr txBox="1"/>
          <p:nvPr userDrawn="1"/>
        </p:nvSpPr>
        <p:spPr>
          <a:xfrm>
            <a:off x="1499169" y="1340768"/>
            <a:ext cx="6531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</a:rPr>
              <a:t>JSP </a:t>
            </a:r>
            <a:r>
              <a:rPr lang="ko-KR" altLang="en-US" sz="6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</a:rPr>
              <a:t>웹</a:t>
            </a:r>
            <a:r>
              <a:rPr lang="en-US" altLang="ko-KR" sz="6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</a:rPr>
              <a:t> </a:t>
            </a:r>
            <a:r>
              <a:rPr lang="ko-KR" altLang="en-US" sz="6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</a:rPr>
              <a:t>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3447631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8"/>
          <p:cNvSpPr txBox="1">
            <a:spLocks/>
          </p:cNvSpPr>
          <p:nvPr userDrawn="1"/>
        </p:nvSpPr>
        <p:spPr bwMode="auto">
          <a:xfrm>
            <a:off x="227013" y="93663"/>
            <a:ext cx="6172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latinLnBrk="0" hangingPunct="0">
              <a:defRPr/>
            </a:pPr>
            <a:r>
              <a:rPr kumimoji="0" lang="en-US" altLang="ko-KR" sz="2800" b="1" dirty="0">
                <a:solidFill>
                  <a:srgbClr val="191E70"/>
                </a:solidFill>
                <a:latin typeface="HY견고딕" pitchFamily="18" charset="-127"/>
                <a:ea typeface="HY견고딕" pitchFamily="18" charset="-127"/>
              </a:rPr>
              <a:t>Contents</a:t>
            </a:r>
            <a:endParaRPr kumimoji="0" lang="ko-KR" altLang="en-US" sz="2800" b="1" dirty="0">
              <a:solidFill>
                <a:srgbClr val="191E7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4285"/>
            </a:avLst>
          </a:prstGeom>
          <a:ln w="19050">
            <a:solidFill>
              <a:schemeClr val="bg2">
                <a:lumMod val="90000"/>
              </a:schemeClr>
            </a:solidFill>
            <a:prstDash val="sysDot"/>
          </a:ln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5A8DDC"/>
              </a:buClr>
              <a:buSzTx/>
              <a:buFont typeface="Wingdings" panose="05000000000000000000" pitchFamily="2" charset="2"/>
              <a:buChar char="v"/>
              <a:tabLst/>
              <a:defRPr sz="22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  <a:lvl2pPr marL="539750" marR="0" indent="-182563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B1AE6B"/>
              </a:buClr>
              <a:buSzTx/>
              <a:buFont typeface="Wingdings" panose="05000000000000000000" pitchFamily="2" charset="2"/>
              <a:buChar char="§"/>
              <a:tabLst/>
              <a:defRPr sz="1800">
                <a:latin typeface="+mn-ea"/>
                <a:ea typeface="+mn-ea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5A8DDC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마스터 텍스트 스타일을 편집합니다</a:t>
            </a:r>
          </a:p>
          <a:p>
            <a:pPr marL="539750" marR="0" lvl="1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1AE6B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94972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00"/>
              </a:spcAft>
              <a:buClr>
                <a:srgbClr val="5A8DDC"/>
              </a:buClr>
              <a:buSzTx/>
              <a:buFont typeface="Wingdings" pitchFamily="2" charset="2"/>
              <a:buChar char="v"/>
              <a:tabLst/>
              <a:defRPr sz="2200"/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1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800"/>
            </a:lvl2pPr>
            <a:lvl3pPr marL="720725" marR="0" indent="-185738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100"/>
              </a:spcAft>
              <a:buClr>
                <a:srgbClr val="ADB9AD"/>
              </a:buClr>
              <a:buSzTx/>
              <a:buFontTx/>
              <a:buChar char="•"/>
              <a:tabLst/>
              <a:defRPr sz="1600"/>
            </a:lvl3pPr>
            <a:lvl4pPr marL="898525" indent="-177800">
              <a:buClr>
                <a:schemeClr val="bg1">
                  <a:lumMod val="50000"/>
                </a:schemeClr>
              </a:buClr>
              <a:buSzPct val="90000"/>
              <a:buFont typeface="Arial" panose="020B0604020202020204" pitchFamily="34" charset="0"/>
              <a:buChar char="−"/>
              <a:tabLst>
                <a:tab pos="898525" algn="l"/>
              </a:tabLst>
              <a:defRPr sz="1400" b="0">
                <a:latin typeface="맑은 고딕" pitchFamily="50" charset="-127"/>
                <a:ea typeface="맑은 고딕" pitchFamily="50" charset="-127"/>
              </a:defRPr>
            </a:lvl4pPr>
            <a:lvl5pPr>
              <a:defRPr sz="1200"/>
            </a:lvl5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666339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5"/>
          <p:cNvSpPr>
            <a:spLocks noChangeShapeType="1"/>
          </p:cNvSpPr>
          <p:nvPr userDrawn="1">
            <p:custDataLst>
              <p:tags r:id="rId1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0" name="AutoShape 3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Line 5"/>
          <p:cNvSpPr>
            <a:spLocks noChangeShapeType="1"/>
          </p:cNvSpPr>
          <p:nvPr userDrawn="1"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2" name="Text Box 4"/>
          <p:cNvSpPr txBox="1"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tx2">
                  <a:lumMod val="40000"/>
                  <a:lumOff val="6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6429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/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C0C0C0"/>
            </a:fgClr>
            <a:bgClr>
              <a:srgbClr val="FFFFFF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1028" name="Rectangle 18"/>
          <p:cNvSpPr>
            <a:spLocks noChangeArrowheads="1"/>
          </p:cNvSpPr>
          <p:nvPr userDrawn="1"/>
        </p:nvSpPr>
        <p:spPr bwMode="auto">
          <a:xfrm>
            <a:off x="8100392" y="6516688"/>
            <a:ext cx="967408" cy="26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/>
            <a:fld id="{E5A18F57-D258-470C-BB46-B83A1BEE3C43}" type="slidenum">
              <a:rPr lang="ko-KR" altLang="en-US" sz="120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pPr algn="r"/>
              <a:t>‹#›</a:t>
            </a:fld>
            <a:r>
              <a:rPr lang="en-US" altLang="ko-KR" sz="1200" dirty="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/47</a:t>
            </a:r>
          </a:p>
        </p:txBody>
      </p:sp>
      <p:sp>
        <p:nvSpPr>
          <p:cNvPr id="1029" name="텍스트 개체 틀 22"/>
          <p:cNvSpPr>
            <a:spLocks noGrp="1"/>
          </p:cNvSpPr>
          <p:nvPr>
            <p:ph type="body" idx="1"/>
          </p:nvPr>
        </p:nvSpPr>
        <p:spPr bwMode="auto">
          <a:xfrm>
            <a:off x="228600" y="931863"/>
            <a:ext cx="8686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endParaRPr lang="en-US" altLang="ko-KR" dirty="0"/>
          </a:p>
        </p:txBody>
      </p:sp>
      <p:sp>
        <p:nvSpPr>
          <p:cNvPr id="1030" name="제목 개체 틀 23"/>
          <p:cNvSpPr>
            <a:spLocks noGrp="1"/>
          </p:cNvSpPr>
          <p:nvPr>
            <p:ph type="title"/>
          </p:nvPr>
        </p:nvSpPr>
        <p:spPr bwMode="auto">
          <a:xfrm>
            <a:off x="227013" y="82550"/>
            <a:ext cx="75596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31" name="Freeform 126"/>
          <p:cNvSpPr>
            <a:spLocks/>
          </p:cNvSpPr>
          <p:nvPr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6032500 w 3800"/>
              <a:gd name="T3" fmla="*/ 0 h 428"/>
              <a:gd name="T4" fmla="*/ 5486400 w 3800"/>
              <a:gd name="T5" fmla="*/ 679450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grpSp>
        <p:nvGrpSpPr>
          <p:cNvPr id="3" name="Group 192"/>
          <p:cNvGrpSpPr>
            <a:grpSpLocks/>
          </p:cNvGrpSpPr>
          <p:nvPr userDrawn="1"/>
        </p:nvGrpSpPr>
        <p:grpSpPr bwMode="auto">
          <a:xfrm>
            <a:off x="226419" y="668709"/>
            <a:ext cx="8675591" cy="131762"/>
            <a:chOff x="192" y="446"/>
            <a:chExt cx="5513" cy="78"/>
          </a:xfrm>
          <a:solidFill>
            <a:srgbClr val="92D050"/>
          </a:solidFill>
        </p:grpSpPr>
        <p:sp>
          <p:nvSpPr>
            <p:cNvPr id="27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50C1BE"/>
            </a:solidFill>
            <a:ln w="9525">
              <a:solidFill>
                <a:srgbClr val="92D05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latinLnBrk="0">
                <a:defRPr/>
              </a:pPr>
              <a:endParaRPr kumimoji="0" lang="ko-KR" altLang="en-US" sz="180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28" name="Line 194"/>
            <p:cNvSpPr>
              <a:spLocks noChangeShapeType="1"/>
            </p:cNvSpPr>
            <p:nvPr userDrawn="1"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191E70"/>
              </a:solidFill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latinLnBrk="0">
                <a:defRPr/>
              </a:pPr>
              <a:endParaRPr kumimoji="0" lang="ko-KR" altLang="en-US" sz="180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9534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0" r:id="rId1"/>
    <p:sldLayoutId id="2147484671" r:id="rId2"/>
    <p:sldLayoutId id="2147484672" r:id="rId3"/>
    <p:sldLayoutId id="2147484674" r:id="rId4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600" b="1" kern="1200">
          <a:solidFill>
            <a:srgbClr val="191D76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ts val="100"/>
        </a:spcAft>
        <a:buClr>
          <a:srgbClr val="5A8DDC"/>
        </a:buClr>
        <a:buFont typeface="Wingdings" panose="05000000000000000000" pitchFamily="2" charset="2"/>
        <a:buChar char="v"/>
        <a:defRPr sz="2200" b="1" kern="1200">
          <a:solidFill>
            <a:schemeClr val="tx1"/>
          </a:solidFill>
          <a:latin typeface="+mn-ea"/>
          <a:ea typeface="+mn-ea"/>
          <a:cs typeface="+mn-cs"/>
        </a:defRPr>
      </a:lvl1pPr>
      <a:lvl2pPr marL="539750" indent="-182563" algn="l" rtl="0" eaLnBrk="0" fontAlgn="base" latinLnBrk="1" hangingPunct="0">
        <a:spcBef>
          <a:spcPct val="20000"/>
        </a:spcBef>
        <a:spcAft>
          <a:spcPts val="100"/>
        </a:spcAft>
        <a:buClr>
          <a:srgbClr val="B1AE6B"/>
        </a:buClr>
        <a:buFont typeface="Wingdings" panose="05000000000000000000" pitchFamily="2" charset="2"/>
        <a:buChar char="§"/>
        <a:defRPr sz="1900" kern="1200">
          <a:solidFill>
            <a:schemeClr val="tx1"/>
          </a:solidFill>
          <a:latin typeface="+mn-ea"/>
          <a:ea typeface="+mn-ea"/>
          <a:cs typeface="+mn-cs"/>
        </a:defRPr>
      </a:lvl2pPr>
      <a:lvl3pPr marL="720725" indent="-185738" algn="l" rtl="0" eaLnBrk="0" fontAlgn="base" latinLnBrk="1" hangingPunct="0">
        <a:spcBef>
          <a:spcPct val="20000"/>
        </a:spcBef>
        <a:spcAft>
          <a:spcPts val="100"/>
        </a:spcAft>
        <a:buClr>
          <a:srgbClr val="ADB9AD"/>
        </a:buClr>
        <a:buChar char="•"/>
        <a:defRPr sz="1700" kern="1200">
          <a:solidFill>
            <a:schemeClr val="tx1"/>
          </a:solidFill>
          <a:latin typeface="+mn-ea"/>
          <a:ea typeface="+mn-ea"/>
          <a:cs typeface="+mn-cs"/>
        </a:defRPr>
      </a:lvl3pPr>
      <a:lvl4pPr marL="1162050" indent="-2667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ordArt 436"/>
          <p:cNvSpPr>
            <a:spLocks noChangeArrowheads="1" noChangeShapeType="1" noTextEdit="1"/>
          </p:cNvSpPr>
          <p:nvPr/>
        </p:nvSpPr>
        <p:spPr bwMode="auto">
          <a:xfrm>
            <a:off x="1701833" y="3914710"/>
            <a:ext cx="533400" cy="1080000"/>
          </a:xfrm>
          <a:prstGeom prst="rect">
            <a:avLst/>
          </a:prstGeom>
          <a:ln>
            <a:noFill/>
          </a:ln>
        </p:spPr>
        <p:txBody>
          <a:bodyPr wrap="none" fromWordArt="1">
            <a:prstTxWarp prst="textCascadeUp">
              <a:avLst>
                <a:gd name="adj" fmla="val 99838"/>
              </a:avLst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latinLnBrk="0" hangingPunct="0">
              <a:defRPr/>
            </a:pPr>
            <a:r>
              <a:rPr kumimoji="0" lang="en-US" altLang="ko-KR" sz="4800" b="1" i="1" kern="10" spc="150" dirty="0">
                <a:ln w="11430">
                  <a:solidFill>
                    <a:srgbClr val="452103"/>
                  </a:solidFill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둥근헤드라인"/>
                <a:ea typeface="휴먼둥근헤드라인"/>
              </a:rPr>
              <a:t>9</a:t>
            </a:r>
            <a:endParaRPr kumimoji="0" lang="ko-KR" altLang="en-US" sz="4800" b="1" i="1" kern="10" spc="150" dirty="0">
              <a:ln w="11430">
                <a:solidFill>
                  <a:srgbClr val="452103"/>
                </a:solidFill>
              </a:ln>
              <a:solidFill>
                <a:schemeClr val="accent5">
                  <a:lumMod val="7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휴먼둥근헤드라인"/>
              <a:ea typeface="휴먼둥근헤드라인"/>
            </a:endParaRPr>
          </a:p>
        </p:txBody>
      </p:sp>
      <p:sp>
        <p:nvSpPr>
          <p:cNvPr id="5123" name="제목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다국어 처리</a:t>
            </a:r>
          </a:p>
        </p:txBody>
      </p:sp>
    </p:spTree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로케일 표현하기</a:t>
            </a:r>
            <a:endParaRPr lang="en-US" altLang="ko-KR" dirty="0"/>
          </a:p>
          <a:p>
            <a:pPr lvl="1"/>
            <a:r>
              <a:rPr lang="ko-KR" altLang="en-US" b="0" dirty="0"/>
              <a:t>날짜와 시간 설정</a:t>
            </a:r>
          </a:p>
          <a:p>
            <a:pPr lvl="2"/>
            <a:r>
              <a:rPr lang="ko-KR" altLang="en-US" b="0" dirty="0"/>
              <a:t>사용자의 </a:t>
            </a:r>
            <a:r>
              <a:rPr lang="ko-KR" altLang="en-US" b="0" dirty="0" err="1"/>
              <a:t>로케일에</a:t>
            </a:r>
            <a:r>
              <a:rPr lang="ko-KR" altLang="en-US" b="0" dirty="0"/>
              <a:t> 따라 특정 날짜와 시간 형식을 표현하기 위해 </a:t>
            </a:r>
            <a:r>
              <a:rPr lang="en-US" altLang="ko-KR" b="0" dirty="0" err="1"/>
              <a:t>DateFormat</a:t>
            </a:r>
            <a:r>
              <a:rPr lang="en-US" altLang="ko-KR" b="0" dirty="0"/>
              <a:t> </a:t>
            </a:r>
            <a:r>
              <a:rPr lang="ko-KR" altLang="en-US" b="0" dirty="0"/>
              <a:t>클래스의 </a:t>
            </a:r>
            <a:r>
              <a:rPr lang="en-US" altLang="ko-KR" b="0" dirty="0" err="1"/>
              <a:t>getDateTimeInstance</a:t>
            </a:r>
            <a:r>
              <a:rPr lang="en-US" altLang="ko-KR" b="0" dirty="0"/>
              <a:t>( ) </a:t>
            </a:r>
            <a:r>
              <a:rPr lang="ko-KR" altLang="en-US" b="0" dirty="0" err="1"/>
              <a:t>메소드를</a:t>
            </a:r>
            <a:r>
              <a:rPr lang="ko-KR" altLang="en-US" b="0" dirty="0"/>
              <a:t> 사용</a:t>
            </a:r>
            <a:endParaRPr lang="en-US" altLang="ko-KR" b="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b="0" dirty="0"/>
              <a:t>Locale </a:t>
            </a:r>
            <a:r>
              <a:rPr lang="ko-KR" altLang="en-US" b="0" dirty="0"/>
              <a:t>클래스를 이용한 다국어 처리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936" y="2420888"/>
            <a:ext cx="6768752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63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로케일 표현하기</a:t>
            </a:r>
            <a:endParaRPr lang="en-US" altLang="ko-KR" dirty="0"/>
          </a:p>
          <a:p>
            <a:pPr lvl="1"/>
            <a:r>
              <a:rPr lang="ko-KR" altLang="en-US" b="0" dirty="0"/>
              <a:t>통화와 숫자 설정</a:t>
            </a:r>
          </a:p>
          <a:p>
            <a:pPr lvl="2"/>
            <a:r>
              <a:rPr lang="ko-KR" altLang="en-US" b="0" dirty="0"/>
              <a:t>사용자의 </a:t>
            </a:r>
            <a:r>
              <a:rPr lang="ko-KR" altLang="en-US" b="0" dirty="0" err="1"/>
              <a:t>로케일에</a:t>
            </a:r>
            <a:r>
              <a:rPr lang="ko-KR" altLang="en-US" b="0" dirty="0"/>
              <a:t> 따라 특정 통화와 숫자를 표현하기 위해 </a:t>
            </a:r>
            <a:r>
              <a:rPr lang="en-US" altLang="ko-KR" b="0" dirty="0" err="1"/>
              <a:t>NumberFormat</a:t>
            </a:r>
            <a:r>
              <a:rPr lang="en-US" altLang="ko-KR" b="0" dirty="0"/>
              <a:t> </a:t>
            </a:r>
            <a:r>
              <a:rPr lang="ko-KR" altLang="en-US" b="0" dirty="0"/>
              <a:t>클래스의 </a:t>
            </a:r>
            <a:r>
              <a:rPr lang="en-US" altLang="ko-KR" b="0" dirty="0" err="1"/>
              <a:t>getCurrencyInstance</a:t>
            </a:r>
            <a:r>
              <a:rPr lang="en-US" altLang="ko-KR" b="0" dirty="0"/>
              <a:t>( ) </a:t>
            </a:r>
            <a:r>
              <a:rPr lang="ko-KR" altLang="en-US" b="0" dirty="0" err="1"/>
              <a:t>메소드를</a:t>
            </a:r>
            <a:r>
              <a:rPr lang="ko-KR" altLang="en-US" b="0" dirty="0"/>
              <a:t> 사용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b="0" dirty="0"/>
              <a:t>Locale </a:t>
            </a:r>
            <a:r>
              <a:rPr lang="ko-KR" altLang="en-US" b="0" dirty="0"/>
              <a:t>클래스를 이용한 다국어 처리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971600" y="2453656"/>
            <a:ext cx="6967686" cy="4176464"/>
            <a:chOff x="260839" y="1603621"/>
            <a:chExt cx="8286750" cy="669493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0839" y="1603621"/>
              <a:ext cx="8286750" cy="21621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414" y="3717032"/>
              <a:ext cx="8229600" cy="45815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0525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b="0" dirty="0"/>
              <a:t>Locale </a:t>
            </a:r>
            <a:r>
              <a:rPr lang="ko-KR" altLang="en-US" b="0" dirty="0"/>
              <a:t>클래스를 이용한 다국어 처리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931818"/>
            <a:ext cx="8191500" cy="51435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467544" y="1488366"/>
            <a:ext cx="6856089" cy="5201296"/>
            <a:chOff x="380207" y="1452421"/>
            <a:chExt cx="8286750" cy="749677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0207" y="1452421"/>
              <a:ext cx="8286750" cy="45243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207" y="5986916"/>
              <a:ext cx="8286750" cy="2962275"/>
            </a:xfrm>
            <a:prstGeom prst="rect">
              <a:avLst/>
            </a:prstGeom>
          </p:spPr>
        </p:pic>
      </p:grpSp>
      <p:pic>
        <p:nvPicPr>
          <p:cNvPr id="9" name="내용 개체 틀 8"/>
          <p:cNvPicPr>
            <a:picLocks noGrp="1" noChangeAspect="1"/>
          </p:cNvPicPr>
          <p:nvPr>
            <p:ph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182521"/>
            <a:ext cx="3312368" cy="1753345"/>
          </a:xfrm>
        </p:spPr>
      </p:pic>
    </p:spTree>
    <p:extLst>
      <p:ext uri="{BB962C8B-B14F-4D97-AF65-F5344CB8AC3E}">
        <p14:creationId xmlns:p14="http://schemas.microsoft.com/office/powerpoint/2010/main" val="1015827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71" y="1106917"/>
            <a:ext cx="3412799" cy="350315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b="0" dirty="0"/>
              <a:t>Locale </a:t>
            </a:r>
            <a:r>
              <a:rPr lang="ko-KR" altLang="en-US" b="0" dirty="0"/>
              <a:t>클래스를 이용한 다국어 처리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607" y="2509580"/>
            <a:ext cx="3115972" cy="272109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904" y="1268760"/>
            <a:ext cx="2540211" cy="20915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720" y="5083645"/>
            <a:ext cx="3528392" cy="138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172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JSTL </a:t>
            </a:r>
            <a:r>
              <a:rPr lang="en-US" altLang="ko-KR" dirty="0" err="1"/>
              <a:t>fmt</a:t>
            </a:r>
            <a:r>
              <a:rPr lang="en-US" altLang="ko-KR" dirty="0"/>
              <a:t> </a:t>
            </a:r>
            <a:r>
              <a:rPr lang="ko-KR" altLang="en-US" dirty="0"/>
              <a:t>태그</a:t>
            </a:r>
            <a:endParaRPr lang="en-US" altLang="ko-KR" dirty="0"/>
          </a:p>
          <a:p>
            <a:pPr lvl="1"/>
            <a:r>
              <a:rPr lang="ko-KR" altLang="en-US" b="0" dirty="0"/>
              <a:t>다국어 문서 처리를 위한 국제화 및 지역화 태그</a:t>
            </a:r>
            <a:endParaRPr lang="en-US" altLang="ko-KR" b="0" dirty="0"/>
          </a:p>
          <a:p>
            <a:pPr lvl="1"/>
            <a:r>
              <a:rPr lang="ko-KR" altLang="en-US" b="0" dirty="0"/>
              <a:t>날짜와 숫자 등을 형식화하는 기능을 제공하는 </a:t>
            </a:r>
            <a:r>
              <a:rPr lang="en-US" altLang="ko-KR" b="0" dirty="0"/>
              <a:t>JSTL </a:t>
            </a:r>
            <a:r>
              <a:rPr lang="ko-KR" altLang="en-US" b="0" dirty="0"/>
              <a:t>라이브러리인 </a:t>
            </a:r>
            <a:r>
              <a:rPr lang="en-US" altLang="ko-KR" b="0" dirty="0"/>
              <a:t>JSTL </a:t>
            </a:r>
            <a:r>
              <a:rPr lang="en-US" altLang="ko-KR" b="0" dirty="0" err="1"/>
              <a:t>fmt</a:t>
            </a:r>
            <a:r>
              <a:rPr lang="en-US" altLang="ko-KR" b="0" dirty="0"/>
              <a:t> </a:t>
            </a:r>
            <a:r>
              <a:rPr lang="ko-KR" altLang="en-US" b="0" dirty="0"/>
              <a:t>태그는 특정 지역에 따라 다른 메시지를 출력할 때 사용</a:t>
            </a:r>
            <a:endParaRPr lang="en-US" altLang="ko-KR" b="0" dirty="0"/>
          </a:p>
          <a:p>
            <a:pPr lvl="2"/>
            <a:r>
              <a:rPr lang="ko-KR" altLang="en-US" b="0" dirty="0"/>
              <a:t>한글 웹 브라우저는 한글 메시지를 출력할 때</a:t>
            </a:r>
            <a:r>
              <a:rPr lang="en-US" altLang="ko-KR" b="0" dirty="0"/>
              <a:t>, </a:t>
            </a:r>
            <a:r>
              <a:rPr lang="ko-KR" altLang="en-US" b="0" dirty="0"/>
              <a:t>영문 웹 브라우저는 영어 메시지를 출력할 때 유용</a:t>
            </a:r>
            <a:endParaRPr lang="en-US" altLang="ko-KR" b="0" dirty="0"/>
          </a:p>
          <a:p>
            <a:endParaRPr lang="en-US" altLang="ko-KR" b="0" dirty="0"/>
          </a:p>
          <a:p>
            <a:r>
              <a:rPr lang="en-US" altLang="ko-KR" dirty="0"/>
              <a:t>JSTL </a:t>
            </a:r>
            <a:r>
              <a:rPr lang="en-US" altLang="ko-KR" dirty="0" err="1"/>
              <a:t>fmt</a:t>
            </a:r>
            <a:r>
              <a:rPr lang="en-US" altLang="ko-KR" dirty="0"/>
              <a:t> </a:t>
            </a:r>
            <a:r>
              <a:rPr lang="ko-KR" altLang="en-US" dirty="0"/>
              <a:t>태그 라이브러리를 사용 방법</a:t>
            </a:r>
            <a:endParaRPr lang="en-US" altLang="ko-KR" dirty="0"/>
          </a:p>
          <a:p>
            <a:endParaRPr lang="en-US" altLang="ko-KR" b="0" dirty="0"/>
          </a:p>
          <a:p>
            <a:endParaRPr lang="en-US" altLang="ko-KR" b="0" dirty="0"/>
          </a:p>
          <a:p>
            <a:pPr lvl="1"/>
            <a:r>
              <a:rPr lang="en-US" altLang="ko-KR" b="0" dirty="0"/>
              <a:t>JSTL </a:t>
            </a:r>
            <a:r>
              <a:rPr lang="ko-KR" altLang="en-US" b="0" dirty="0"/>
              <a:t>라이브러리인 </a:t>
            </a:r>
            <a:r>
              <a:rPr lang="en-US" altLang="ko-KR" b="0" dirty="0"/>
              <a:t>jstl.jar </a:t>
            </a:r>
            <a:r>
              <a:rPr lang="ko-KR" altLang="en-US" b="0" dirty="0"/>
              <a:t>파일이 필요</a:t>
            </a:r>
            <a:endParaRPr lang="en-US" altLang="ko-KR" b="0" dirty="0"/>
          </a:p>
          <a:p>
            <a:pPr lvl="2"/>
            <a:r>
              <a:rPr lang="ko-KR" altLang="en-US" b="0" dirty="0"/>
              <a:t>배포 사이트</a:t>
            </a:r>
            <a:r>
              <a:rPr lang="en-US" altLang="ko-KR" b="0" dirty="0"/>
              <a:t>: https://mvnrepository.com/</a:t>
            </a:r>
          </a:p>
          <a:p>
            <a:pPr lvl="2"/>
            <a:r>
              <a:rPr lang="ko-KR" altLang="en-US" b="0" dirty="0"/>
              <a:t>다운로드 파일</a:t>
            </a:r>
            <a:r>
              <a:rPr lang="en-US" altLang="ko-KR" b="0" dirty="0"/>
              <a:t>: jstl-1.2.jar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JSTL </a:t>
            </a:r>
            <a:r>
              <a:rPr lang="en-US" altLang="ko-KR" b="0" dirty="0" err="1"/>
              <a:t>fmt</a:t>
            </a:r>
            <a:r>
              <a:rPr lang="en-US" altLang="ko-KR" b="0" dirty="0"/>
              <a:t> </a:t>
            </a:r>
            <a:r>
              <a:rPr lang="ko-KR" altLang="en-US" b="0" dirty="0"/>
              <a:t>태그를 이용한 다국어 처리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54" y="3861048"/>
            <a:ext cx="82105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15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JSTL </a:t>
            </a:r>
            <a:r>
              <a:rPr lang="en-US" altLang="ko-KR" dirty="0" err="1"/>
              <a:t>fmt</a:t>
            </a:r>
            <a:r>
              <a:rPr lang="en-US" altLang="ko-KR" dirty="0"/>
              <a:t> </a:t>
            </a:r>
            <a:r>
              <a:rPr lang="ko-KR" altLang="en-US" dirty="0"/>
              <a:t>태그의 종류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JSTL </a:t>
            </a:r>
            <a:r>
              <a:rPr lang="en-US" altLang="ko-KR" b="0" dirty="0" err="1"/>
              <a:t>fmt</a:t>
            </a:r>
            <a:r>
              <a:rPr lang="en-US" altLang="ko-KR" b="0" dirty="0"/>
              <a:t> </a:t>
            </a:r>
            <a:r>
              <a:rPr lang="ko-KR" altLang="en-US" b="0" dirty="0"/>
              <a:t>태그를 이용한 다국어 처리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086" y="1489474"/>
            <a:ext cx="7067550" cy="2238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86" y="3923621"/>
            <a:ext cx="706755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70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로케일 설정 태그의 기능과 사용법</a:t>
            </a:r>
            <a:endParaRPr lang="en-US" altLang="ko-KR" dirty="0"/>
          </a:p>
          <a:p>
            <a:pPr lvl="1"/>
            <a:r>
              <a:rPr lang="en-US" altLang="ko-KR" b="0" dirty="0" err="1"/>
              <a:t>setLocale</a:t>
            </a:r>
            <a:r>
              <a:rPr lang="en-US" altLang="ko-KR" b="0" dirty="0"/>
              <a:t> </a:t>
            </a:r>
            <a:r>
              <a:rPr lang="ko-KR" altLang="en-US" b="0" dirty="0"/>
              <a:t>태그</a:t>
            </a:r>
          </a:p>
          <a:p>
            <a:pPr lvl="2"/>
            <a:r>
              <a:rPr lang="ko-KR" altLang="en-US" b="0" dirty="0"/>
              <a:t>국제화 태그가 사용할 </a:t>
            </a:r>
            <a:r>
              <a:rPr lang="ko-KR" altLang="en-US" b="0" dirty="0" err="1"/>
              <a:t>로케일을</a:t>
            </a:r>
            <a:r>
              <a:rPr lang="ko-KR" altLang="en-US" b="0" dirty="0"/>
              <a:t> 설정하는 태그</a:t>
            </a:r>
            <a:endParaRPr lang="en-US" altLang="ko-KR" b="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JSTL </a:t>
            </a:r>
            <a:r>
              <a:rPr lang="en-US" altLang="ko-KR" b="0" dirty="0" err="1"/>
              <a:t>fmt</a:t>
            </a:r>
            <a:r>
              <a:rPr lang="en-US" altLang="ko-KR" b="0" dirty="0"/>
              <a:t> </a:t>
            </a:r>
            <a:r>
              <a:rPr lang="ko-KR" altLang="en-US" b="0" dirty="0"/>
              <a:t>태그를 이용한 다국어 처리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060848"/>
            <a:ext cx="7208093" cy="10081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3212976"/>
            <a:ext cx="7126054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98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로케일 설정 태그의 기능과 사용법</a:t>
            </a:r>
            <a:endParaRPr lang="en-US" altLang="ko-KR" dirty="0"/>
          </a:p>
          <a:p>
            <a:pPr lvl="1"/>
            <a:r>
              <a:rPr lang="en-US" altLang="ko-KR" b="0" dirty="0" err="1"/>
              <a:t>requestEncoding</a:t>
            </a:r>
            <a:r>
              <a:rPr lang="en-US" altLang="ko-KR" b="0" dirty="0"/>
              <a:t> </a:t>
            </a:r>
            <a:r>
              <a:rPr lang="ko-KR" altLang="en-US" b="0" dirty="0"/>
              <a:t>태그 </a:t>
            </a:r>
            <a:r>
              <a:rPr lang="en-US" altLang="ko-KR" b="0" dirty="0"/>
              <a:t>: </a:t>
            </a:r>
            <a:r>
              <a:rPr lang="ko-KR" altLang="en-US" b="0" dirty="0"/>
              <a:t>요청 </a:t>
            </a:r>
            <a:r>
              <a:rPr lang="ko-KR" altLang="en-US" b="0" dirty="0" err="1"/>
              <a:t>파라미터의</a:t>
            </a:r>
            <a:r>
              <a:rPr lang="ko-KR" altLang="en-US" b="0" dirty="0"/>
              <a:t> 문자 </a:t>
            </a:r>
            <a:r>
              <a:rPr lang="ko-KR" altLang="en-US" b="0" dirty="0" err="1"/>
              <a:t>인코딩을</a:t>
            </a:r>
            <a:r>
              <a:rPr lang="ko-KR" altLang="en-US" b="0" dirty="0"/>
              <a:t> 설정하는 태그</a:t>
            </a:r>
            <a:endParaRPr lang="en-US" altLang="ko-KR" b="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JSTL </a:t>
            </a:r>
            <a:r>
              <a:rPr lang="en-US" altLang="ko-KR" b="0" dirty="0" err="1"/>
              <a:t>fmt</a:t>
            </a:r>
            <a:r>
              <a:rPr lang="en-US" altLang="ko-KR" b="0" dirty="0"/>
              <a:t> </a:t>
            </a:r>
            <a:r>
              <a:rPr lang="ko-KR" altLang="en-US" b="0" dirty="0"/>
              <a:t>태그를 이용한 다국어 처리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49" y="1809792"/>
            <a:ext cx="7280101" cy="5905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740" y="2492896"/>
            <a:ext cx="7309310" cy="410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424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메시지 처리 태그의 기능과 사용법</a:t>
            </a:r>
            <a:endParaRPr lang="en-US" altLang="ko-KR" dirty="0"/>
          </a:p>
          <a:p>
            <a:pPr lvl="1"/>
            <a:r>
              <a:rPr lang="ko-KR" altLang="en-US" b="0" dirty="0" err="1"/>
              <a:t>리소스번들</a:t>
            </a:r>
            <a:endParaRPr lang="ko-KR" altLang="en-US" b="0" dirty="0"/>
          </a:p>
          <a:p>
            <a:pPr lvl="2"/>
            <a:r>
              <a:rPr lang="ko-KR" altLang="en-US" b="0" dirty="0"/>
              <a:t>메시지 처리 태그에서 사용하는 파일로 메시지 번들이라고도 함</a:t>
            </a:r>
            <a:endParaRPr lang="en-US" altLang="ko-KR" b="0" dirty="0"/>
          </a:p>
          <a:p>
            <a:pPr lvl="2"/>
            <a:r>
              <a:rPr lang="ko-KR" altLang="en-US" b="0" dirty="0" err="1"/>
              <a:t>리소스번들로</a:t>
            </a:r>
            <a:r>
              <a:rPr lang="ko-KR" altLang="en-US" b="0" dirty="0"/>
              <a:t> 사용하는 파일은 보통 </a:t>
            </a:r>
            <a:r>
              <a:rPr lang="en-US" altLang="ko-KR" b="0" dirty="0"/>
              <a:t>WEB-INF/classes/ </a:t>
            </a:r>
            <a:r>
              <a:rPr lang="ko-KR" altLang="en-US" b="0" dirty="0"/>
              <a:t>폴더에 있음</a:t>
            </a:r>
            <a:endParaRPr lang="en-US" altLang="ko-KR" b="0" dirty="0"/>
          </a:p>
          <a:p>
            <a:pPr lvl="2"/>
            <a:r>
              <a:rPr lang="ko-KR" altLang="en-US" b="0" dirty="0" err="1"/>
              <a:t>리소스번들은</a:t>
            </a:r>
            <a:r>
              <a:rPr lang="ko-KR" altLang="en-US" b="0" dirty="0"/>
              <a:t> </a:t>
            </a:r>
            <a:r>
              <a:rPr lang="en-US" altLang="ko-KR" b="0" dirty="0" err="1"/>
              <a:t>java.util.Properties</a:t>
            </a:r>
            <a:r>
              <a:rPr lang="en-US" altLang="ko-KR" b="0" dirty="0"/>
              <a:t> </a:t>
            </a:r>
            <a:r>
              <a:rPr lang="ko-KR" altLang="en-US" b="0" dirty="0"/>
              <a:t>클래스에 정의된 방법으로 메시지를 읽어오기 때문에 확장자가 </a:t>
            </a:r>
            <a:r>
              <a:rPr lang="en-US" altLang="ko-KR" b="0" dirty="0"/>
              <a:t>properties</a:t>
            </a:r>
            <a:r>
              <a:rPr lang="ko-KR" altLang="en-US" b="0" dirty="0"/>
              <a:t>인 파일이 반드시 있어야 함</a:t>
            </a:r>
            <a:r>
              <a:rPr lang="en-US" altLang="ko-KR" b="0" dirty="0"/>
              <a:t> </a:t>
            </a:r>
          </a:p>
          <a:p>
            <a:pPr lvl="3"/>
            <a:r>
              <a:rPr lang="en-US" altLang="ko-KR" b="0" dirty="0" err="1"/>
              <a:t>java.util.Properties</a:t>
            </a:r>
            <a:r>
              <a:rPr lang="en-US" altLang="ko-KR" b="0" dirty="0"/>
              <a:t> </a:t>
            </a:r>
            <a:r>
              <a:rPr lang="ko-KR" altLang="en-US" b="0" dirty="0"/>
              <a:t>클래스는 알파벳이나 숫자</a:t>
            </a:r>
            <a:r>
              <a:rPr lang="en-US" altLang="ko-KR" b="0" dirty="0"/>
              <a:t>, </a:t>
            </a:r>
            <a:r>
              <a:rPr lang="ko-KR" altLang="en-US" b="0" dirty="0"/>
              <a:t>라틴 문자 외의 언어를 유니코드 값으로 표현</a:t>
            </a:r>
            <a:endParaRPr lang="en-US" altLang="ko-KR" b="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JSTL </a:t>
            </a:r>
            <a:r>
              <a:rPr lang="en-US" altLang="ko-KR" b="0" dirty="0" err="1"/>
              <a:t>fmt</a:t>
            </a:r>
            <a:r>
              <a:rPr lang="en-US" altLang="ko-KR" b="0" dirty="0"/>
              <a:t> </a:t>
            </a:r>
            <a:r>
              <a:rPr lang="ko-KR" altLang="en-US" b="0" dirty="0"/>
              <a:t>태그를 이용한 다국어 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0266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메시지 처리 태그의 기능과 사용법</a:t>
            </a:r>
            <a:endParaRPr lang="en-US" altLang="ko-KR" dirty="0"/>
          </a:p>
          <a:p>
            <a:pPr lvl="1"/>
            <a:r>
              <a:rPr lang="ko-KR" altLang="en-US" b="0" dirty="0" err="1"/>
              <a:t>리소스번들로</a:t>
            </a:r>
            <a:r>
              <a:rPr lang="ko-KR" altLang="en-US" b="0" dirty="0"/>
              <a:t> 사용하는 *</a:t>
            </a:r>
            <a:r>
              <a:rPr lang="en-US" altLang="ko-KR" b="0" dirty="0"/>
              <a:t>.properties </a:t>
            </a:r>
            <a:r>
              <a:rPr lang="ko-KR" altLang="en-US" b="0" dirty="0"/>
              <a:t>파일의 종류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JSTL </a:t>
            </a:r>
            <a:r>
              <a:rPr lang="en-US" altLang="ko-KR" b="0" dirty="0" err="1"/>
              <a:t>fmt</a:t>
            </a:r>
            <a:r>
              <a:rPr lang="en-US" altLang="ko-KR" b="0" dirty="0"/>
              <a:t> </a:t>
            </a:r>
            <a:r>
              <a:rPr lang="ko-KR" altLang="en-US" b="0" dirty="0"/>
              <a:t>태그를 이용한 다국어 처리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33" y="1844824"/>
            <a:ext cx="4252239" cy="159672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01" y="3717032"/>
            <a:ext cx="7655929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2702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">
            <a:extLst>
              <a:ext uri="{FF2B5EF4-FFF2-40B4-BE49-F238E27FC236}">
                <a16:creationId xmlns:a16="http://schemas.microsoft.com/office/drawing/2014/main" id="{F71D86D2-9A5A-436C-BF82-D67BDBFA3162}"/>
              </a:ext>
            </a:extLst>
          </p:cNvPr>
          <p:cNvSpPr/>
          <p:nvPr/>
        </p:nvSpPr>
        <p:spPr>
          <a:xfrm>
            <a:off x="1087060" y="1125017"/>
            <a:ext cx="7085340" cy="545486"/>
          </a:xfrm>
          <a:prstGeom prst="rect">
            <a:avLst/>
          </a:prstGeom>
          <a:solidFill>
            <a:srgbClr val="D6E7E6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5" name="TextBox 12">
            <a:extLst>
              <a:ext uri="{FF2B5EF4-FFF2-40B4-BE49-F238E27FC236}">
                <a16:creationId xmlns:a16="http://schemas.microsoft.com/office/drawing/2014/main" id="{40D9FBBA-2095-4493-930B-54EB43818DE9}"/>
              </a:ext>
            </a:extLst>
          </p:cNvPr>
          <p:cNvSpPr txBox="1"/>
          <p:nvPr/>
        </p:nvSpPr>
        <p:spPr bwMode="auto">
          <a:xfrm>
            <a:off x="1683837" y="1219842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다국어 처리의 개요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Oval 4">
            <a:extLst>
              <a:ext uri="{FF2B5EF4-FFF2-40B4-BE49-F238E27FC236}">
                <a16:creationId xmlns:a16="http://schemas.microsoft.com/office/drawing/2014/main" id="{2A9FECBD-702A-4BA1-88AB-67BBCAFAED1F}"/>
              </a:ext>
            </a:extLst>
          </p:cNvPr>
          <p:cNvSpPr/>
          <p:nvPr/>
        </p:nvSpPr>
        <p:spPr>
          <a:xfrm>
            <a:off x="755576" y="1094712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50C1B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34BF5C5-2F04-4802-A8CF-73191AEB43D8}"/>
              </a:ext>
            </a:extLst>
          </p:cNvPr>
          <p:cNvSpPr txBox="1"/>
          <p:nvPr/>
        </p:nvSpPr>
        <p:spPr>
          <a:xfrm>
            <a:off x="879457" y="1175362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17928F"/>
                </a:solidFill>
                <a:cs typeface="Arial" pitchFamily="34" charset="0"/>
              </a:rPr>
              <a:t>1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sp>
        <p:nvSpPr>
          <p:cNvPr id="38" name="Rectangle 31">
            <a:extLst>
              <a:ext uri="{FF2B5EF4-FFF2-40B4-BE49-F238E27FC236}">
                <a16:creationId xmlns:a16="http://schemas.microsoft.com/office/drawing/2014/main" id="{F87AFBBE-263B-456C-A0CE-E79DEEC79E2B}"/>
              </a:ext>
            </a:extLst>
          </p:cNvPr>
          <p:cNvSpPr/>
          <p:nvPr/>
        </p:nvSpPr>
        <p:spPr>
          <a:xfrm>
            <a:off x="1059502" y="1773090"/>
            <a:ext cx="7116018" cy="545486"/>
          </a:xfrm>
          <a:prstGeom prst="rect">
            <a:avLst/>
          </a:prstGeom>
          <a:solidFill>
            <a:srgbClr val="D6E7E6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9" name="TextBox 12">
            <a:extLst>
              <a:ext uri="{FF2B5EF4-FFF2-40B4-BE49-F238E27FC236}">
                <a16:creationId xmlns:a16="http://schemas.microsoft.com/office/drawing/2014/main" id="{C1C8BBBE-666B-476A-B7E7-D3888F6B2AC5}"/>
              </a:ext>
            </a:extLst>
          </p:cNvPr>
          <p:cNvSpPr txBox="1"/>
          <p:nvPr/>
        </p:nvSpPr>
        <p:spPr bwMode="auto">
          <a:xfrm>
            <a:off x="1683837" y="1867915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Locale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클래스를 이용한 다국어 처리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Oval 33">
            <a:extLst>
              <a:ext uri="{FF2B5EF4-FFF2-40B4-BE49-F238E27FC236}">
                <a16:creationId xmlns:a16="http://schemas.microsoft.com/office/drawing/2014/main" id="{72F09F89-0230-43A5-A4A3-5239F66A6865}"/>
              </a:ext>
            </a:extLst>
          </p:cNvPr>
          <p:cNvSpPr/>
          <p:nvPr/>
        </p:nvSpPr>
        <p:spPr>
          <a:xfrm>
            <a:off x="755576" y="1742784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rgbClr val="40C4C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50C1BE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036CA4-28CD-44F9-B258-DDA77AD699B0}"/>
              </a:ext>
            </a:extLst>
          </p:cNvPr>
          <p:cNvSpPr txBox="1"/>
          <p:nvPr/>
        </p:nvSpPr>
        <p:spPr>
          <a:xfrm>
            <a:off x="879457" y="1823435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17928F"/>
                </a:solidFill>
                <a:cs typeface="Arial" pitchFamily="34" charset="0"/>
              </a:rPr>
              <a:t>2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sp>
        <p:nvSpPr>
          <p:cNvPr id="42" name="Rectangle 36">
            <a:extLst>
              <a:ext uri="{FF2B5EF4-FFF2-40B4-BE49-F238E27FC236}">
                <a16:creationId xmlns:a16="http://schemas.microsoft.com/office/drawing/2014/main" id="{A1D087A5-BC02-4A12-A503-0123A850BC88}"/>
              </a:ext>
            </a:extLst>
          </p:cNvPr>
          <p:cNvSpPr/>
          <p:nvPr/>
        </p:nvSpPr>
        <p:spPr>
          <a:xfrm>
            <a:off x="1087060" y="2421162"/>
            <a:ext cx="7085340" cy="545486"/>
          </a:xfrm>
          <a:prstGeom prst="rect">
            <a:avLst/>
          </a:prstGeom>
          <a:solidFill>
            <a:srgbClr val="E2F1F0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3" name="TextBox 12">
            <a:extLst>
              <a:ext uri="{FF2B5EF4-FFF2-40B4-BE49-F238E27FC236}">
                <a16:creationId xmlns:a16="http://schemas.microsoft.com/office/drawing/2014/main" id="{228991CF-971D-4BD1-9444-A3ADF601E98D}"/>
              </a:ext>
            </a:extLst>
          </p:cNvPr>
          <p:cNvSpPr txBox="1"/>
          <p:nvPr/>
        </p:nvSpPr>
        <p:spPr bwMode="auto">
          <a:xfrm>
            <a:off x="1683837" y="2515987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JSTL 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fmt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태그를 이용한 다국어 처리</a:t>
            </a:r>
          </a:p>
        </p:txBody>
      </p:sp>
      <p:sp>
        <p:nvSpPr>
          <p:cNvPr id="44" name="Oval 38">
            <a:extLst>
              <a:ext uri="{FF2B5EF4-FFF2-40B4-BE49-F238E27FC236}">
                <a16:creationId xmlns:a16="http://schemas.microsoft.com/office/drawing/2014/main" id="{EFB909A1-2553-431D-8951-2FCAB83352F3}"/>
              </a:ext>
            </a:extLst>
          </p:cNvPr>
          <p:cNvSpPr/>
          <p:nvPr/>
        </p:nvSpPr>
        <p:spPr>
          <a:xfrm>
            <a:off x="755576" y="2390856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16723D6-6106-4E80-84D8-C064B79C73D4}"/>
              </a:ext>
            </a:extLst>
          </p:cNvPr>
          <p:cNvSpPr txBox="1"/>
          <p:nvPr/>
        </p:nvSpPr>
        <p:spPr>
          <a:xfrm>
            <a:off x="879457" y="2471508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17928F"/>
                </a:solidFill>
                <a:cs typeface="Arial" pitchFamily="34" charset="0"/>
              </a:rPr>
              <a:t>3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sp>
        <p:nvSpPr>
          <p:cNvPr id="46" name="Rectangle 36">
            <a:extLst>
              <a:ext uri="{FF2B5EF4-FFF2-40B4-BE49-F238E27FC236}">
                <a16:creationId xmlns:a16="http://schemas.microsoft.com/office/drawing/2014/main" id="{DF00DCCC-102E-4145-BABA-D22898295518}"/>
              </a:ext>
            </a:extLst>
          </p:cNvPr>
          <p:cNvSpPr/>
          <p:nvPr/>
        </p:nvSpPr>
        <p:spPr>
          <a:xfrm>
            <a:off x="1087060" y="3069234"/>
            <a:ext cx="7085340" cy="545486"/>
          </a:xfrm>
          <a:prstGeom prst="rect">
            <a:avLst/>
          </a:prstGeom>
          <a:solidFill>
            <a:srgbClr val="E2F1F0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7" name="TextBox 12">
            <a:extLst>
              <a:ext uri="{FF2B5EF4-FFF2-40B4-BE49-F238E27FC236}">
                <a16:creationId xmlns:a16="http://schemas.microsoft.com/office/drawing/2014/main" id="{303F313C-C501-479B-9D28-10531B623A70}"/>
              </a:ext>
            </a:extLst>
          </p:cNvPr>
          <p:cNvSpPr txBox="1"/>
          <p:nvPr/>
        </p:nvSpPr>
        <p:spPr bwMode="auto">
          <a:xfrm>
            <a:off x="1683837" y="3164059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latin typeface="맑은 고딕" panose="020B0503020000020004" pitchFamily="50" charset="-127"/>
              </a:rPr>
              <a:t>[</a:t>
            </a:r>
            <a:r>
              <a:rPr lang="ko-KR" altLang="en-US" b="1" dirty="0">
                <a:latin typeface="맑은 고딕" panose="020B0503020000020004" pitchFamily="50" charset="-127"/>
              </a:rPr>
              <a:t>웹 쇼핑몰</a:t>
            </a:r>
            <a:r>
              <a:rPr lang="en-US" altLang="ko-KR" b="1" dirty="0">
                <a:latin typeface="맑은 고딕" panose="020B0503020000020004" pitchFamily="50" charset="-127"/>
              </a:rPr>
              <a:t>] </a:t>
            </a:r>
            <a:r>
              <a:rPr lang="ko-KR" altLang="en-US" b="1" dirty="0">
                <a:latin typeface="맑은 고딕" panose="020B0503020000020004" pitchFamily="50" charset="-127"/>
              </a:rPr>
              <a:t>상품 등록 페이지의 다국어 처리하기</a:t>
            </a:r>
          </a:p>
        </p:txBody>
      </p:sp>
      <p:sp>
        <p:nvSpPr>
          <p:cNvPr id="48" name="Oval 38">
            <a:extLst>
              <a:ext uri="{FF2B5EF4-FFF2-40B4-BE49-F238E27FC236}">
                <a16:creationId xmlns:a16="http://schemas.microsoft.com/office/drawing/2014/main" id="{D68CA34E-6EE0-4926-ABBC-012D5C2B9515}"/>
              </a:ext>
            </a:extLst>
          </p:cNvPr>
          <p:cNvSpPr/>
          <p:nvPr/>
        </p:nvSpPr>
        <p:spPr>
          <a:xfrm>
            <a:off x="755576" y="3038928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41026EB-829B-4499-8EEA-C09E64B8D656}"/>
              </a:ext>
            </a:extLst>
          </p:cNvPr>
          <p:cNvSpPr txBox="1"/>
          <p:nvPr/>
        </p:nvSpPr>
        <p:spPr>
          <a:xfrm>
            <a:off x="879457" y="3119581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17928F"/>
                </a:solidFill>
                <a:cs typeface="Arial" pitchFamily="34" charset="0"/>
              </a:rPr>
              <a:t>4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67" y="4194142"/>
            <a:ext cx="793432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101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35346" y="908720"/>
            <a:ext cx="8686800" cy="5715000"/>
          </a:xfrm>
        </p:spPr>
        <p:txBody>
          <a:bodyPr/>
          <a:lstStyle/>
          <a:p>
            <a:r>
              <a:rPr lang="ko-KR" altLang="en-US" dirty="0"/>
              <a:t>메시지 처리 태그의 기능과 사용법</a:t>
            </a:r>
            <a:endParaRPr lang="en-US" altLang="ko-KR" dirty="0"/>
          </a:p>
          <a:p>
            <a:pPr lvl="1"/>
            <a:r>
              <a:rPr lang="en-US" altLang="ko-KR" b="0" dirty="0"/>
              <a:t>bundle </a:t>
            </a:r>
            <a:r>
              <a:rPr lang="ko-KR" altLang="en-US" b="0" dirty="0"/>
              <a:t>태그</a:t>
            </a:r>
          </a:p>
          <a:p>
            <a:pPr lvl="2"/>
            <a:r>
              <a:rPr lang="ko-KR" altLang="en-US" b="0" dirty="0"/>
              <a:t>사용할 </a:t>
            </a:r>
            <a:r>
              <a:rPr lang="ko-KR" altLang="en-US" b="0" dirty="0" err="1"/>
              <a:t>리소스번들을</a:t>
            </a:r>
            <a:r>
              <a:rPr lang="ko-KR" altLang="en-US" b="0" dirty="0"/>
              <a:t> 설정하는 태그로 형식</a:t>
            </a:r>
            <a:endParaRPr lang="en-US" altLang="ko-KR" b="0" dirty="0"/>
          </a:p>
          <a:p>
            <a:pPr lvl="1"/>
            <a:endParaRPr lang="en-US" altLang="ko-KR" dirty="0"/>
          </a:p>
          <a:p>
            <a:pPr lvl="1"/>
            <a:endParaRPr lang="en-US" altLang="ko-KR" b="0" dirty="0"/>
          </a:p>
          <a:p>
            <a:pPr lvl="1"/>
            <a:endParaRPr lang="en-US" altLang="ko-KR" dirty="0"/>
          </a:p>
          <a:p>
            <a:pPr lvl="1"/>
            <a:endParaRPr lang="en-US" altLang="ko-KR" b="0" dirty="0"/>
          </a:p>
          <a:p>
            <a:pPr lvl="1"/>
            <a:r>
              <a:rPr lang="en-US" altLang="ko-KR" b="0" dirty="0"/>
              <a:t>message </a:t>
            </a:r>
            <a:r>
              <a:rPr lang="ko-KR" altLang="en-US" b="0" dirty="0"/>
              <a:t>태그</a:t>
            </a:r>
          </a:p>
          <a:p>
            <a:pPr lvl="2"/>
            <a:r>
              <a:rPr lang="en-US" altLang="ko-KR" b="0" dirty="0"/>
              <a:t>bundle </a:t>
            </a:r>
            <a:r>
              <a:rPr lang="ko-KR" altLang="en-US" b="0" dirty="0"/>
              <a:t>태그에 설정한 </a:t>
            </a:r>
            <a:r>
              <a:rPr lang="ko-KR" altLang="en-US" b="0" dirty="0" err="1"/>
              <a:t>리소스번들에서</a:t>
            </a:r>
            <a:r>
              <a:rPr lang="ko-KR" altLang="en-US" b="0" dirty="0"/>
              <a:t> 메시지를 읽어와 출력하는 태그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JSTL </a:t>
            </a:r>
            <a:r>
              <a:rPr lang="en-US" altLang="ko-KR" b="0" dirty="0" err="1"/>
              <a:t>fmt</a:t>
            </a:r>
            <a:r>
              <a:rPr lang="en-US" altLang="ko-KR" b="0" dirty="0"/>
              <a:t> </a:t>
            </a:r>
            <a:r>
              <a:rPr lang="ko-KR" altLang="en-US" b="0" dirty="0"/>
              <a:t>태그를 이용한 다국어 처리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71" y="2060848"/>
            <a:ext cx="8229600" cy="11906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21" y="4293096"/>
            <a:ext cx="824865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00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CCD4340-4C53-4745-96BD-C48CD6869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플러그인설치</a:t>
            </a:r>
            <a:endParaRPr lang="ko-KR" altLang="en-US" dirty="0"/>
          </a:p>
        </p:txBody>
      </p:sp>
      <p:pic>
        <p:nvPicPr>
          <p:cNvPr id="1026" name="Picture 2" descr="https://blog.kakaocdn.net/dn/bgmLfQ/btqUekeiNGy/pgEG4JRKgRkCbYp5jy8Qg0/img.png">
            <a:extLst>
              <a:ext uri="{FF2B5EF4-FFF2-40B4-BE49-F238E27FC236}">
                <a16:creationId xmlns:a16="http://schemas.microsoft.com/office/drawing/2014/main" id="{1619BEBB-C220-4D6A-A306-EFD82A1E2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04" y="1052736"/>
            <a:ext cx="8743656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244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1FCCAD8-444D-40ED-9C1E-DC223445F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 descr="https://blog.kakaocdn.net/dn/k02wS/btqUei8yR7s/k61xVgUlCq1PkVPVloNBwk/img.png">
            <a:extLst>
              <a:ext uri="{FF2B5EF4-FFF2-40B4-BE49-F238E27FC236}">
                <a16:creationId xmlns:a16="http://schemas.microsoft.com/office/drawing/2014/main" id="{A110EA3C-66C7-4373-A3DD-6E04EFFDC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62" y="1124744"/>
            <a:ext cx="4257675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558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6E68EF8-71F0-48C0-BE86-072AF5BBF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4A6CA6-E645-4859-8A35-0DABF8A9237E}"/>
              </a:ext>
            </a:extLst>
          </p:cNvPr>
          <p:cNvSpPr txBox="1"/>
          <p:nvPr/>
        </p:nvSpPr>
        <p:spPr>
          <a:xfrm>
            <a:off x="539552" y="1196752"/>
            <a:ext cx="27350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Properties editor </a:t>
            </a:r>
            <a:r>
              <a:rPr lang="ko-KR" altLang="en-US" dirty="0"/>
              <a:t>검색</a:t>
            </a:r>
          </a:p>
        </p:txBody>
      </p:sp>
      <p:pic>
        <p:nvPicPr>
          <p:cNvPr id="3074" name="Picture 2" descr="https://blog.kakaocdn.net/dn/IexSO/btqUf1kWkpI/jz97GKTrIfTsZDdFFBRZMk/img.png">
            <a:extLst>
              <a:ext uri="{FF2B5EF4-FFF2-40B4-BE49-F238E27FC236}">
                <a16:creationId xmlns:a16="http://schemas.microsoft.com/office/drawing/2014/main" id="{3191A73A-04EB-43FF-A92F-05E801E76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874" y="980728"/>
            <a:ext cx="4691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947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D6B9FD9-F126-4D8C-B42D-59E66C657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 descr="https://blog.kakaocdn.net/dn/bgG3JW/btqUl9CusIc/VRQtiSITajufiXg8KUkvo0/img.png">
            <a:extLst>
              <a:ext uri="{FF2B5EF4-FFF2-40B4-BE49-F238E27FC236}">
                <a16:creationId xmlns:a16="http://schemas.microsoft.com/office/drawing/2014/main" id="{AC2BF190-41BE-4ED4-B94E-720A4F153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908720"/>
            <a:ext cx="46847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74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2983211-A5F6-4EC9-8C4A-0161313B2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 descr="https://blog.kakaocdn.net/dn/bkqXWL/btqUhzIyU9Z/G63OKnviIRR9ALqQ1dPFJk/img.png">
            <a:extLst>
              <a:ext uri="{FF2B5EF4-FFF2-40B4-BE49-F238E27FC236}">
                <a16:creationId xmlns:a16="http://schemas.microsoft.com/office/drawing/2014/main" id="{69FE7CF9-310F-4486-81C3-B8A5A854B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12" y="1268760"/>
            <a:ext cx="4905375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592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DAFF34B-11BB-404F-9AD4-96A49041BBF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364" y="936227"/>
            <a:ext cx="5525271" cy="5706271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F2B44860-9374-4103-90FF-6D321B3E3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34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8DF9271-6013-4747-A244-F0760919D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9E55B7-D013-4CD1-A371-F118B512D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263" y="980728"/>
            <a:ext cx="49266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6035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JSTL </a:t>
            </a:r>
            <a:r>
              <a:rPr lang="en-US" altLang="ko-KR" b="0" dirty="0" err="1"/>
              <a:t>fmt</a:t>
            </a:r>
            <a:r>
              <a:rPr lang="en-US" altLang="ko-KR" b="0" dirty="0"/>
              <a:t> </a:t>
            </a:r>
            <a:r>
              <a:rPr lang="ko-KR" altLang="en-US" b="0" dirty="0"/>
              <a:t>태그를 이용한 다국어 처리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386205" y="3382345"/>
            <a:ext cx="7128209" cy="3234427"/>
            <a:chOff x="466725" y="1221656"/>
            <a:chExt cx="8239880" cy="463461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6725" y="1221656"/>
              <a:ext cx="8229600" cy="39243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6530" y="4960925"/>
              <a:ext cx="8220075" cy="895349"/>
            </a:xfrm>
            <a:prstGeom prst="rect">
              <a:avLst/>
            </a:prstGeom>
          </p:spPr>
        </p:pic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08720"/>
            <a:ext cx="7128792" cy="242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27417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메시지 처리 태그의 기능과 사용법</a:t>
            </a:r>
            <a:endParaRPr lang="en-US" altLang="ko-KR" dirty="0"/>
          </a:p>
          <a:p>
            <a:pPr lvl="1"/>
            <a:r>
              <a:rPr lang="en-US" altLang="ko-KR" b="0" dirty="0" err="1"/>
              <a:t>setBundle</a:t>
            </a:r>
            <a:r>
              <a:rPr lang="en-US" altLang="ko-KR" b="0" dirty="0"/>
              <a:t> </a:t>
            </a:r>
            <a:r>
              <a:rPr lang="ko-KR" altLang="en-US" b="0" dirty="0"/>
              <a:t>태그</a:t>
            </a:r>
          </a:p>
          <a:p>
            <a:pPr lvl="2"/>
            <a:r>
              <a:rPr lang="ko-KR" altLang="en-US" b="0" dirty="0" err="1"/>
              <a:t>리소스번들을</a:t>
            </a:r>
            <a:r>
              <a:rPr lang="ko-KR" altLang="en-US" b="0" dirty="0"/>
              <a:t> 가져와 변수로 저장한 후 </a:t>
            </a:r>
            <a:r>
              <a:rPr lang="en-US" altLang="ko-KR" b="0" dirty="0"/>
              <a:t>JSP </a:t>
            </a:r>
            <a:r>
              <a:rPr lang="ko-KR" altLang="en-US" b="0" dirty="0"/>
              <a:t>페이지 어디에서나 사용할 수 있는 태그</a:t>
            </a:r>
            <a:endParaRPr lang="en-US" altLang="ko-KR" b="0" dirty="0"/>
          </a:p>
          <a:p>
            <a:pPr lvl="2"/>
            <a:r>
              <a:rPr lang="en-US" altLang="ko-KR" b="0" dirty="0"/>
              <a:t>bundle </a:t>
            </a:r>
            <a:r>
              <a:rPr lang="ko-KR" altLang="en-US" b="0" dirty="0"/>
              <a:t>태그를 대체하여 사용할 수 있음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JSTL </a:t>
            </a:r>
            <a:r>
              <a:rPr lang="en-US" altLang="ko-KR" b="0" dirty="0" err="1"/>
              <a:t>fmt</a:t>
            </a:r>
            <a:r>
              <a:rPr lang="en-US" altLang="ko-KR" b="0" dirty="0"/>
              <a:t> </a:t>
            </a:r>
            <a:r>
              <a:rPr lang="ko-KR" altLang="en-US" b="0" dirty="0"/>
              <a:t>태그를 이용한 다국어 처리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410317"/>
            <a:ext cx="7179518" cy="12497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3789318"/>
            <a:ext cx="7135926" cy="297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964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47AFA1-DBAB-4254-AD78-5960E596128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다국어 처리</a:t>
            </a:r>
            <a:endParaRPr lang="en-US" altLang="ko-KR" dirty="0"/>
          </a:p>
          <a:p>
            <a:pPr lvl="1"/>
            <a:r>
              <a:rPr lang="ko-KR" altLang="en-US" b="0" dirty="0"/>
              <a:t>웹 브라우저를 사용하는 국가에 따라 다양한 언어 및 지역을 지원하는 서비스</a:t>
            </a:r>
            <a:endParaRPr lang="en-US" altLang="ko-KR" b="0" dirty="0"/>
          </a:p>
          <a:p>
            <a:pPr lvl="1"/>
            <a:r>
              <a:rPr lang="ko-KR" altLang="en-US" b="0" dirty="0"/>
              <a:t>다른 언어와 지역적 차이를 기술 변경 없이 소프트웨어에 바로 적용하는 것</a:t>
            </a:r>
            <a:endParaRPr lang="en-US" altLang="ko-KR" b="0" dirty="0"/>
          </a:p>
          <a:p>
            <a:pPr lvl="1"/>
            <a:r>
              <a:rPr lang="en-US" altLang="ko-KR" b="0" dirty="0"/>
              <a:t>JSP </a:t>
            </a:r>
            <a:r>
              <a:rPr lang="ko-KR" altLang="en-US" b="0" dirty="0"/>
              <a:t>페이지에 </a:t>
            </a:r>
            <a:r>
              <a:rPr lang="en-US" altLang="ko-KR" b="0" dirty="0"/>
              <a:t>JSTL</a:t>
            </a:r>
            <a:r>
              <a:rPr lang="ko-KR" altLang="en-US" b="0" dirty="0"/>
              <a:t>의 </a:t>
            </a:r>
            <a:r>
              <a:rPr lang="en-US" altLang="ko-KR" b="0" dirty="0" err="1"/>
              <a:t>fmt</a:t>
            </a:r>
            <a:r>
              <a:rPr lang="en-US" altLang="ko-KR" b="0" dirty="0"/>
              <a:t> </a:t>
            </a:r>
            <a:r>
              <a:rPr lang="ko-KR" altLang="en-US" b="0" dirty="0"/>
              <a:t>태그를 이용하면 언어별로 페이지를 따로 만들 필요 없이 아주 간단하게 다국어를 지원할 수 있음</a:t>
            </a:r>
            <a:endParaRPr lang="en-US" altLang="ko-KR" b="0" dirty="0"/>
          </a:p>
          <a:p>
            <a:pPr lvl="1"/>
            <a:r>
              <a:rPr lang="ko-KR" altLang="en-US" b="0" dirty="0"/>
              <a:t>다국어는 다양한 언어와 지역에 적용될 수 있도록 하는 국제화</a:t>
            </a:r>
            <a:r>
              <a:rPr lang="en-US" altLang="ko-KR" b="0" dirty="0"/>
              <a:t>(internationalization, i18n)</a:t>
            </a:r>
            <a:r>
              <a:rPr lang="ko-KR" altLang="en-US" b="0" dirty="0"/>
              <a:t>와 언어별 구성 요소를 추가하여 특정 지역의 언어나 문화에 맞추는 지역화</a:t>
            </a:r>
            <a:r>
              <a:rPr lang="en-US" altLang="ko-KR" b="0" dirty="0"/>
              <a:t>(localization, L10n)</a:t>
            </a:r>
            <a:r>
              <a:rPr lang="ko-KR" altLang="en-US" b="0" dirty="0"/>
              <a:t>를 포함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DB1366D-9170-441B-9164-6CC1D3BD7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b="0" dirty="0"/>
              <a:t>다국어 처리의 개요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8201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b="0" dirty="0"/>
              <a:t>JSTL </a:t>
            </a:r>
            <a:r>
              <a:rPr lang="en-US" altLang="ko-KR" b="0" dirty="0" err="1"/>
              <a:t>fmt</a:t>
            </a:r>
            <a:r>
              <a:rPr lang="en-US" altLang="ko-KR" b="0" dirty="0"/>
              <a:t> </a:t>
            </a:r>
            <a:r>
              <a:rPr lang="ko-KR" altLang="en-US" b="0" dirty="0"/>
              <a:t>태그를 사용하기 위해 </a:t>
            </a:r>
            <a:r>
              <a:rPr lang="en-US" altLang="ko-KR" b="0" dirty="0"/>
              <a:t>jstl-1.2.jar </a:t>
            </a:r>
            <a:r>
              <a:rPr lang="ko-KR" altLang="en-US" b="0" dirty="0"/>
              <a:t>파일을 </a:t>
            </a:r>
            <a:r>
              <a:rPr lang="ko-KR" altLang="en-US" b="0" dirty="0" err="1"/>
              <a:t>다운로드하여</a:t>
            </a:r>
            <a:r>
              <a:rPr lang="ko-KR" altLang="en-US" b="0" dirty="0"/>
              <a:t> </a:t>
            </a:r>
            <a:r>
              <a:rPr lang="en-US" altLang="ko-KR" b="0" dirty="0"/>
              <a:t>/</a:t>
            </a:r>
            <a:r>
              <a:rPr lang="en-US" altLang="ko-KR" b="0" dirty="0" err="1"/>
              <a:t>WebContent</a:t>
            </a:r>
            <a:r>
              <a:rPr lang="en-US" altLang="ko-KR" b="0" dirty="0"/>
              <a:t>/WEB INF/lib/ </a:t>
            </a:r>
            <a:r>
              <a:rPr lang="ko-KR" altLang="en-US" b="0" dirty="0"/>
              <a:t>폴더에 추가</a:t>
            </a:r>
            <a:endParaRPr lang="en-US" altLang="ko-KR" b="0" dirty="0"/>
          </a:p>
          <a:p>
            <a:pPr lvl="1"/>
            <a:r>
              <a:rPr lang="en-US" altLang="ko-KR" b="0" dirty="0"/>
              <a:t>/</a:t>
            </a:r>
            <a:r>
              <a:rPr lang="en-US" altLang="ko-KR" b="0" dirty="0" err="1"/>
              <a:t>src</a:t>
            </a:r>
            <a:r>
              <a:rPr lang="en-US" altLang="ko-KR" b="0" dirty="0"/>
              <a:t>/ </a:t>
            </a:r>
            <a:r>
              <a:rPr lang="ko-KR" altLang="en-US" b="0" dirty="0"/>
              <a:t>폴더에 다음과 같이 </a:t>
            </a:r>
            <a:r>
              <a:rPr lang="en-US" altLang="ko-KR" b="0" dirty="0"/>
              <a:t>2</a:t>
            </a:r>
            <a:r>
              <a:rPr lang="ko-KR" altLang="en-US" b="0" dirty="0"/>
              <a:t>개의 </a:t>
            </a:r>
            <a:r>
              <a:rPr lang="ko-KR" altLang="en-US" b="0" dirty="0" err="1"/>
              <a:t>리소스번들을</a:t>
            </a:r>
            <a:r>
              <a:rPr lang="ko-KR" altLang="en-US" b="0" dirty="0"/>
              <a:t>  작성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JSTL </a:t>
            </a:r>
            <a:r>
              <a:rPr lang="en-US" altLang="ko-KR" b="0" dirty="0" err="1"/>
              <a:t>fmt</a:t>
            </a:r>
            <a:r>
              <a:rPr lang="en-US" altLang="ko-KR" b="0" dirty="0"/>
              <a:t> </a:t>
            </a:r>
            <a:r>
              <a:rPr lang="ko-KR" altLang="en-US" b="0" dirty="0"/>
              <a:t>태그를 이용한 다국어 처리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36" y="1052736"/>
            <a:ext cx="8191500" cy="5048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2975031"/>
            <a:ext cx="8277225" cy="1676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62" y="4797152"/>
            <a:ext cx="832485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3174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JSTL </a:t>
            </a:r>
            <a:r>
              <a:rPr lang="en-US" altLang="ko-KR" b="0" dirty="0" err="1"/>
              <a:t>fmt</a:t>
            </a:r>
            <a:r>
              <a:rPr lang="en-US" altLang="ko-KR" b="0" dirty="0"/>
              <a:t> </a:t>
            </a:r>
            <a:r>
              <a:rPr lang="ko-KR" altLang="en-US" b="0" dirty="0"/>
              <a:t>태그를 이용한 다국어 처리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611560" y="939419"/>
            <a:ext cx="7772350" cy="5760368"/>
            <a:chOff x="497263" y="548680"/>
            <a:chExt cx="8343900" cy="78486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7263" y="548680"/>
              <a:ext cx="8343900" cy="576262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208" y="6311305"/>
              <a:ext cx="8258175" cy="2085975"/>
            </a:xfrm>
            <a:prstGeom prst="rect">
              <a:avLst/>
            </a:prstGeom>
          </p:spPr>
        </p:pic>
      </p:grpSp>
      <p:pic>
        <p:nvPicPr>
          <p:cNvPr id="7" name="내용 개체 틀 6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772816"/>
            <a:ext cx="2659782" cy="2160240"/>
          </a:xfrm>
        </p:spPr>
      </p:pic>
    </p:spTree>
    <p:extLst>
      <p:ext uri="{BB962C8B-B14F-4D97-AF65-F5344CB8AC3E}">
        <p14:creationId xmlns:p14="http://schemas.microsoft.com/office/powerpoint/2010/main" val="30818661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숫자 태그의 기능과 사용법</a:t>
            </a:r>
          </a:p>
          <a:p>
            <a:pPr lvl="1"/>
            <a:r>
              <a:rPr lang="en-US" altLang="ko-KR" b="0" dirty="0" err="1"/>
              <a:t>formatNumber</a:t>
            </a:r>
            <a:r>
              <a:rPr lang="en-US" altLang="ko-KR" b="0" dirty="0"/>
              <a:t> </a:t>
            </a:r>
            <a:r>
              <a:rPr lang="ko-KR" altLang="en-US" b="0" dirty="0"/>
              <a:t>태그</a:t>
            </a:r>
          </a:p>
          <a:p>
            <a:pPr lvl="2"/>
            <a:r>
              <a:rPr lang="ko-KR" altLang="en-US" b="0" dirty="0"/>
              <a:t>숫자를 형식에 맞춰 출력하는 태그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JSTL </a:t>
            </a:r>
            <a:r>
              <a:rPr lang="en-US" altLang="ko-KR" b="0" dirty="0" err="1"/>
              <a:t>fmt</a:t>
            </a:r>
            <a:r>
              <a:rPr lang="en-US" altLang="ko-KR" b="0" dirty="0"/>
              <a:t> </a:t>
            </a:r>
            <a:r>
              <a:rPr lang="ko-KR" altLang="en-US" b="0" dirty="0"/>
              <a:t>태그를 이용한 다국어 처리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132856"/>
            <a:ext cx="82486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340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JSTL </a:t>
            </a:r>
            <a:r>
              <a:rPr lang="en-US" altLang="ko-KR" b="0" dirty="0" err="1"/>
              <a:t>fmt</a:t>
            </a:r>
            <a:r>
              <a:rPr lang="en-US" altLang="ko-KR" b="0" dirty="0"/>
              <a:t> </a:t>
            </a:r>
            <a:r>
              <a:rPr lang="ko-KR" altLang="en-US" b="0" dirty="0"/>
              <a:t>태그를 이용한 다국어 처리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24744"/>
            <a:ext cx="828675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0085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915400" cy="5715000"/>
          </a:xfrm>
        </p:spPr>
        <p:txBody>
          <a:bodyPr/>
          <a:lstStyle/>
          <a:p>
            <a:r>
              <a:rPr lang="ko-KR" altLang="en-US" dirty="0"/>
              <a:t>숫자 태그의 기능과 사용법</a:t>
            </a:r>
          </a:p>
          <a:p>
            <a:pPr lvl="1"/>
            <a:r>
              <a:rPr lang="en-US" altLang="ko-KR" b="0" dirty="0" err="1"/>
              <a:t>parseNumber</a:t>
            </a:r>
            <a:r>
              <a:rPr lang="en-US" altLang="ko-KR" b="0" dirty="0"/>
              <a:t> </a:t>
            </a:r>
            <a:r>
              <a:rPr lang="ko-KR" altLang="en-US" b="0" dirty="0"/>
              <a:t>태그</a:t>
            </a:r>
          </a:p>
          <a:p>
            <a:pPr lvl="2"/>
            <a:r>
              <a:rPr lang="en-US" altLang="ko-KR" b="0" dirty="0" err="1"/>
              <a:t>formatNumber</a:t>
            </a:r>
            <a:r>
              <a:rPr lang="en-US" altLang="ko-KR" b="0" dirty="0"/>
              <a:t> </a:t>
            </a:r>
            <a:r>
              <a:rPr lang="ko-KR" altLang="en-US" b="0" dirty="0"/>
              <a:t>태그와 반대로 사용자가 설정한 패턴 문자열에서 숫자를 추출하는 태그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JSTL </a:t>
            </a:r>
            <a:r>
              <a:rPr lang="en-US" altLang="ko-KR" b="0" dirty="0" err="1"/>
              <a:t>fmt</a:t>
            </a:r>
            <a:r>
              <a:rPr lang="en-US" altLang="ko-KR" b="0" dirty="0"/>
              <a:t> </a:t>
            </a:r>
            <a:r>
              <a:rPr lang="ko-KR" altLang="en-US" b="0" dirty="0"/>
              <a:t>태그를 이용한 다국어 처리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348880"/>
            <a:ext cx="822960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274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JSTL </a:t>
            </a:r>
            <a:r>
              <a:rPr lang="en-US" altLang="ko-KR" b="0" dirty="0" err="1"/>
              <a:t>fmt</a:t>
            </a:r>
            <a:r>
              <a:rPr lang="en-US" altLang="ko-KR" b="0" dirty="0"/>
              <a:t> </a:t>
            </a:r>
            <a:r>
              <a:rPr lang="ko-KR" altLang="en-US" b="0" dirty="0"/>
              <a:t>태그를 이용한 다국어 처리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1052736"/>
            <a:ext cx="82962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8703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JSTL </a:t>
            </a:r>
            <a:r>
              <a:rPr lang="en-US" altLang="ko-KR" b="0" dirty="0" err="1"/>
              <a:t>fmt</a:t>
            </a:r>
            <a:r>
              <a:rPr lang="en-US" altLang="ko-KR" b="0" dirty="0"/>
              <a:t> </a:t>
            </a:r>
            <a:r>
              <a:rPr lang="ko-KR" altLang="en-US" b="0" dirty="0"/>
              <a:t>태그를 이용한 다국어 처리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931818"/>
            <a:ext cx="8201025" cy="504825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347953" y="1436643"/>
            <a:ext cx="7824448" cy="5339095"/>
            <a:chOff x="386845" y="1789068"/>
            <a:chExt cx="8323767" cy="73152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3387" y="1789068"/>
              <a:ext cx="8277225" cy="20002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6845" y="3789318"/>
              <a:ext cx="8315325" cy="5314950"/>
            </a:xfrm>
            <a:prstGeom prst="rect">
              <a:avLst/>
            </a:prstGeom>
          </p:spPr>
        </p:pic>
      </p:grpSp>
      <p:pic>
        <p:nvPicPr>
          <p:cNvPr id="8" name="내용 개체 틀 7"/>
          <p:cNvPicPr>
            <a:picLocks noGrp="1" noChangeAspect="1"/>
          </p:cNvPicPr>
          <p:nvPr>
            <p:ph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030" y="2492896"/>
            <a:ext cx="2876190" cy="2664296"/>
          </a:xfrm>
        </p:spPr>
      </p:pic>
    </p:spTree>
    <p:extLst>
      <p:ext uri="{BB962C8B-B14F-4D97-AF65-F5344CB8AC3E}">
        <p14:creationId xmlns:p14="http://schemas.microsoft.com/office/powerpoint/2010/main" val="15903242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날짜 태그의 기능과 사용법</a:t>
            </a:r>
          </a:p>
          <a:p>
            <a:pPr lvl="1"/>
            <a:r>
              <a:rPr lang="en-US" altLang="ko-KR" b="0" dirty="0" err="1"/>
              <a:t>formatDate</a:t>
            </a:r>
            <a:r>
              <a:rPr lang="en-US" altLang="ko-KR" b="0" dirty="0"/>
              <a:t> </a:t>
            </a:r>
            <a:r>
              <a:rPr lang="ko-KR" altLang="en-US" b="0" dirty="0"/>
              <a:t>태그</a:t>
            </a:r>
          </a:p>
          <a:p>
            <a:pPr lvl="2"/>
            <a:r>
              <a:rPr lang="ko-KR" altLang="en-US" b="0" dirty="0"/>
              <a:t>날짜 정보를 담고 있는 객체를 형식화하여 출력하는 태그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JSTL </a:t>
            </a:r>
            <a:r>
              <a:rPr lang="en-US" altLang="ko-KR" b="0" dirty="0" err="1"/>
              <a:t>fmt</a:t>
            </a:r>
            <a:r>
              <a:rPr lang="en-US" altLang="ko-KR" b="0" dirty="0"/>
              <a:t> </a:t>
            </a:r>
            <a:r>
              <a:rPr lang="ko-KR" altLang="en-US" b="0" dirty="0"/>
              <a:t>태그를 이용한 다국어 처리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398668"/>
            <a:ext cx="822007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128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JSTL </a:t>
            </a:r>
            <a:r>
              <a:rPr lang="en-US" altLang="ko-KR" b="0" dirty="0" err="1"/>
              <a:t>fmt</a:t>
            </a:r>
            <a:r>
              <a:rPr lang="en-US" altLang="ko-KR" b="0" dirty="0"/>
              <a:t> </a:t>
            </a:r>
            <a:r>
              <a:rPr lang="ko-KR" altLang="en-US" b="0" dirty="0"/>
              <a:t>태그를 이용한 다국어 처리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414335" y="1192190"/>
            <a:ext cx="8315325" cy="4831917"/>
            <a:chOff x="414335" y="1192190"/>
            <a:chExt cx="8315325" cy="483191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4335" y="1192190"/>
              <a:ext cx="8315325" cy="395287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909" y="5128757"/>
              <a:ext cx="8258175" cy="895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60691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날짜 태그의 기능과 사용법</a:t>
            </a:r>
          </a:p>
          <a:p>
            <a:pPr lvl="1"/>
            <a:r>
              <a:rPr lang="en-US" altLang="ko-KR" b="0" dirty="0" err="1"/>
              <a:t>parseDate</a:t>
            </a:r>
            <a:r>
              <a:rPr lang="en-US" altLang="ko-KR" b="0" dirty="0"/>
              <a:t> </a:t>
            </a:r>
            <a:r>
              <a:rPr lang="ko-KR" altLang="en-US" b="0" dirty="0"/>
              <a:t>태그</a:t>
            </a:r>
          </a:p>
          <a:p>
            <a:pPr lvl="1"/>
            <a:r>
              <a:rPr lang="ko-KR" altLang="en-US" b="0" dirty="0"/>
              <a:t>문자열로 표시된 날짜와 시간 값을 </a:t>
            </a:r>
            <a:r>
              <a:rPr lang="en-US" altLang="ko-KR" b="0" dirty="0" err="1"/>
              <a:t>java.util.Date</a:t>
            </a:r>
            <a:r>
              <a:rPr lang="ko-KR" altLang="en-US" b="0" dirty="0"/>
              <a:t>로 변환하는 태그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JSTL </a:t>
            </a:r>
            <a:r>
              <a:rPr lang="en-US" altLang="ko-KR" b="0" dirty="0" err="1"/>
              <a:t>fmt</a:t>
            </a:r>
            <a:r>
              <a:rPr lang="en-US" altLang="ko-KR" b="0" dirty="0"/>
              <a:t> </a:t>
            </a:r>
            <a:r>
              <a:rPr lang="ko-KR" altLang="en-US" b="0" dirty="0"/>
              <a:t>태그를 이용한 다국어 처리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84" y="2348880"/>
            <a:ext cx="824865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66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지역화</a:t>
            </a:r>
            <a:endParaRPr lang="en-US" altLang="ko-KR" dirty="0"/>
          </a:p>
          <a:p>
            <a:pPr lvl="1"/>
            <a:r>
              <a:rPr lang="ko-KR" altLang="en-US" b="0" dirty="0"/>
              <a:t>사용 국가별 환경에서 특정 언어와 지역에 맞게 적합화하는 것</a:t>
            </a:r>
            <a:endParaRPr lang="en-US" altLang="ko-KR" b="0" dirty="0"/>
          </a:p>
          <a:p>
            <a:pPr lvl="1"/>
            <a:r>
              <a:rPr lang="en-US" altLang="ko-KR" b="0" dirty="0"/>
              <a:t>L10n</a:t>
            </a:r>
            <a:r>
              <a:rPr lang="ko-KR" altLang="en-US" b="0" dirty="0"/>
              <a:t>으로 표기</a:t>
            </a:r>
            <a:endParaRPr lang="en-US" altLang="ko-KR" b="0" dirty="0"/>
          </a:p>
          <a:p>
            <a:pPr lvl="1"/>
            <a:endParaRPr lang="en-US" altLang="ko-KR" b="0" dirty="0"/>
          </a:p>
          <a:p>
            <a:r>
              <a:rPr lang="ko-KR" altLang="en-US" dirty="0"/>
              <a:t>지역화에 주로 고려되는 사항</a:t>
            </a:r>
            <a:endParaRPr lang="en-US" altLang="ko-KR" dirty="0"/>
          </a:p>
          <a:p>
            <a:pPr lvl="1"/>
            <a:r>
              <a:rPr lang="ko-KR" altLang="en-US" b="0" dirty="0"/>
              <a:t>숫자</a:t>
            </a:r>
            <a:r>
              <a:rPr lang="en-US" altLang="ko-KR" b="0" dirty="0"/>
              <a:t>, </a:t>
            </a:r>
            <a:r>
              <a:rPr lang="ko-KR" altLang="en-US" b="0" dirty="0"/>
              <a:t>날짜</a:t>
            </a:r>
            <a:r>
              <a:rPr lang="en-US" altLang="ko-KR" b="0" dirty="0"/>
              <a:t>, </a:t>
            </a:r>
            <a:r>
              <a:rPr lang="ko-KR" altLang="en-US" b="0" dirty="0"/>
              <a:t>시간의 형식</a:t>
            </a:r>
          </a:p>
          <a:p>
            <a:pPr lvl="1"/>
            <a:r>
              <a:rPr lang="ko-KR" altLang="en-US" b="0" dirty="0"/>
              <a:t>화폐의 표시</a:t>
            </a:r>
          </a:p>
          <a:p>
            <a:pPr lvl="1"/>
            <a:r>
              <a:rPr lang="ko-KR" altLang="en-US" b="0" dirty="0"/>
              <a:t>키보드의 지원</a:t>
            </a:r>
            <a:endParaRPr lang="en-US" altLang="ko-KR" b="0" dirty="0"/>
          </a:p>
          <a:p>
            <a:pPr lvl="1"/>
            <a:r>
              <a:rPr lang="ko-KR" altLang="en-US" b="0" dirty="0"/>
              <a:t>문자열의 순서와 정렬</a:t>
            </a:r>
          </a:p>
          <a:p>
            <a:pPr lvl="1"/>
            <a:r>
              <a:rPr lang="ko-KR" altLang="en-US" b="0" dirty="0"/>
              <a:t>심벌</a:t>
            </a:r>
            <a:r>
              <a:rPr lang="en-US" altLang="ko-KR" b="0" dirty="0"/>
              <a:t>, </a:t>
            </a:r>
            <a:r>
              <a:rPr lang="ko-KR" altLang="en-US" b="0" dirty="0"/>
              <a:t>아이콘</a:t>
            </a:r>
            <a:r>
              <a:rPr lang="en-US" altLang="ko-KR" b="0" dirty="0"/>
              <a:t>, </a:t>
            </a:r>
            <a:r>
              <a:rPr lang="ko-KR" altLang="en-US" b="0" dirty="0"/>
              <a:t>색상</a:t>
            </a:r>
          </a:p>
          <a:p>
            <a:pPr lvl="1"/>
            <a:r>
              <a:rPr lang="ko-KR" altLang="en-US" b="0" dirty="0"/>
              <a:t>문화에 따라 오해의 소지가 있거나 의미가 없는 문자</a:t>
            </a:r>
            <a:r>
              <a:rPr lang="en-US" altLang="ko-KR" b="0" dirty="0"/>
              <a:t>, </a:t>
            </a:r>
            <a:r>
              <a:rPr lang="ko-KR" altLang="en-US" b="0" dirty="0"/>
              <a:t>그림</a:t>
            </a:r>
          </a:p>
          <a:p>
            <a:pPr lvl="1"/>
            <a:r>
              <a:rPr lang="ko-KR" altLang="en-US" b="0" dirty="0"/>
              <a:t>지역별 법률의 차이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b="0" dirty="0"/>
              <a:t>다국어 처리의 개요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65387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JSTL </a:t>
            </a:r>
            <a:r>
              <a:rPr lang="en-US" altLang="ko-KR" b="0" dirty="0" err="1"/>
              <a:t>fmt</a:t>
            </a:r>
            <a:r>
              <a:rPr lang="en-US" altLang="ko-KR" b="0" dirty="0"/>
              <a:t> </a:t>
            </a:r>
            <a:r>
              <a:rPr lang="ko-KR" altLang="en-US" b="0" dirty="0"/>
              <a:t>태그를 이용한 다국어 처리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33718"/>
            <a:ext cx="8495051" cy="4790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91044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JSTL </a:t>
            </a:r>
            <a:r>
              <a:rPr lang="en-US" altLang="ko-KR" b="0" dirty="0" err="1"/>
              <a:t>fmt</a:t>
            </a:r>
            <a:r>
              <a:rPr lang="en-US" altLang="ko-KR" b="0" dirty="0"/>
              <a:t> </a:t>
            </a:r>
            <a:r>
              <a:rPr lang="ko-KR" altLang="en-US" b="0" dirty="0"/>
              <a:t>태그를 이용한 다국어 처리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980728"/>
            <a:ext cx="8201025" cy="53340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609600" y="1556773"/>
            <a:ext cx="7274768" cy="5117664"/>
            <a:chOff x="485775" y="922447"/>
            <a:chExt cx="8305800" cy="896302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875" y="922447"/>
              <a:ext cx="8267700" cy="56578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775" y="6580297"/>
              <a:ext cx="8305800" cy="3305175"/>
            </a:xfrm>
            <a:prstGeom prst="rect">
              <a:avLst/>
            </a:prstGeom>
          </p:spPr>
        </p:pic>
      </p:grpSp>
      <p:pic>
        <p:nvPicPr>
          <p:cNvPr id="8" name="내용 개체 틀 7"/>
          <p:cNvPicPr>
            <a:picLocks noGrp="1" noChangeAspect="1"/>
          </p:cNvPicPr>
          <p:nvPr>
            <p:ph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255297"/>
            <a:ext cx="2926656" cy="1461736"/>
          </a:xfrm>
        </p:spPr>
      </p:pic>
    </p:spTree>
    <p:extLst>
      <p:ext uri="{BB962C8B-B14F-4D97-AF65-F5344CB8AC3E}">
        <p14:creationId xmlns:p14="http://schemas.microsoft.com/office/powerpoint/2010/main" val="24649077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시간 태그의 기능과 사용법</a:t>
            </a:r>
            <a:endParaRPr lang="en-US" altLang="ko-KR" dirty="0"/>
          </a:p>
          <a:p>
            <a:pPr lvl="1"/>
            <a:r>
              <a:rPr lang="en-US" altLang="ko-KR" b="0" dirty="0" err="1"/>
              <a:t>timeZone</a:t>
            </a:r>
            <a:r>
              <a:rPr lang="en-US" altLang="ko-KR" b="0" dirty="0"/>
              <a:t> </a:t>
            </a:r>
            <a:r>
              <a:rPr lang="ko-KR" altLang="en-US" b="0" dirty="0"/>
              <a:t>태그</a:t>
            </a:r>
          </a:p>
          <a:p>
            <a:pPr lvl="2"/>
            <a:r>
              <a:rPr lang="ko-KR" altLang="en-US" b="0" dirty="0"/>
              <a:t>시간대별로 시간을 처리하는 태그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JSTL </a:t>
            </a:r>
            <a:r>
              <a:rPr lang="en-US" altLang="ko-KR" b="0" dirty="0" err="1"/>
              <a:t>fmt</a:t>
            </a:r>
            <a:r>
              <a:rPr lang="en-US" altLang="ko-KR" b="0" dirty="0"/>
              <a:t> </a:t>
            </a:r>
            <a:r>
              <a:rPr lang="ko-KR" altLang="en-US" b="0" dirty="0"/>
              <a:t>태그를 이용한 다국어 처리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95" y="2132856"/>
            <a:ext cx="7558608" cy="884709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821735" y="3198691"/>
            <a:ext cx="7548474" cy="3306782"/>
            <a:chOff x="433387" y="1052736"/>
            <a:chExt cx="8277225" cy="543416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3387" y="1052736"/>
              <a:ext cx="8277225" cy="47244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3387" y="4077072"/>
              <a:ext cx="8248650" cy="2409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93063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시간 태그의 기능과 사용법</a:t>
            </a:r>
            <a:endParaRPr lang="en-US" altLang="ko-KR" dirty="0"/>
          </a:p>
          <a:p>
            <a:pPr lvl="1"/>
            <a:r>
              <a:rPr lang="en-US" altLang="ko-KR" b="0" dirty="0" err="1"/>
              <a:t>setTimeZone</a:t>
            </a:r>
            <a:r>
              <a:rPr lang="en-US" altLang="ko-KR" b="0" dirty="0"/>
              <a:t> </a:t>
            </a:r>
            <a:r>
              <a:rPr lang="ko-KR" altLang="en-US" b="0" dirty="0"/>
              <a:t>태그</a:t>
            </a:r>
          </a:p>
          <a:p>
            <a:pPr lvl="2"/>
            <a:r>
              <a:rPr lang="ko-KR" altLang="en-US" b="0" dirty="0"/>
              <a:t>특정 영역 범위의 시간대별로 시간을 처리하는 태그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JSTL </a:t>
            </a:r>
            <a:r>
              <a:rPr lang="en-US" altLang="ko-KR" b="0" dirty="0" err="1"/>
              <a:t>fmt</a:t>
            </a:r>
            <a:r>
              <a:rPr lang="en-US" altLang="ko-KR" b="0" dirty="0"/>
              <a:t> </a:t>
            </a:r>
            <a:r>
              <a:rPr lang="ko-KR" altLang="en-US" b="0" dirty="0"/>
              <a:t>태그를 이용한 다국어 처리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075835"/>
            <a:ext cx="8201025" cy="99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554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JSTL </a:t>
            </a:r>
            <a:r>
              <a:rPr lang="en-US" altLang="ko-KR" b="0" dirty="0" err="1"/>
              <a:t>fmt</a:t>
            </a:r>
            <a:r>
              <a:rPr lang="en-US" altLang="ko-KR" b="0" dirty="0"/>
              <a:t> </a:t>
            </a:r>
            <a:r>
              <a:rPr lang="ko-KR" altLang="en-US" b="0" dirty="0"/>
              <a:t>태그를 이용한 다국어 처리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96752"/>
            <a:ext cx="8267700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452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JSTL </a:t>
            </a:r>
            <a:r>
              <a:rPr lang="en-US" altLang="ko-KR" b="0" dirty="0" err="1"/>
              <a:t>fmt</a:t>
            </a:r>
            <a:r>
              <a:rPr lang="en-US" altLang="ko-KR" b="0" dirty="0"/>
              <a:t> </a:t>
            </a:r>
            <a:r>
              <a:rPr lang="ko-KR" altLang="en-US" b="0" dirty="0"/>
              <a:t>태그를 이용한 다국어 처리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24" y="931818"/>
            <a:ext cx="8181975" cy="5143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1446169"/>
            <a:ext cx="7811021" cy="517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713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16924" cy="576263"/>
          </a:xfrm>
        </p:spPr>
        <p:txBody>
          <a:bodyPr/>
          <a:lstStyle/>
          <a:p>
            <a:r>
              <a:rPr lang="en-US" altLang="ko-KR" b="0" dirty="0"/>
              <a:t>4. [</a:t>
            </a:r>
            <a:r>
              <a:rPr lang="ko-KR" altLang="en-US" b="0" dirty="0"/>
              <a:t>웹 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등록 페이지의 다국어 처리하기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" y="1700808"/>
            <a:ext cx="814387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021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052736"/>
            <a:ext cx="5636100" cy="4561767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161411" cy="576263"/>
          </a:xfrm>
        </p:spPr>
        <p:txBody>
          <a:bodyPr/>
          <a:lstStyle/>
          <a:p>
            <a:r>
              <a:rPr lang="en-US" altLang="ko-KR" b="0" dirty="0"/>
              <a:t>4. [</a:t>
            </a:r>
            <a:r>
              <a:rPr lang="ko-KR" altLang="en-US" b="0" dirty="0"/>
              <a:t>웹 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등록 페이지의 다국어 처리하기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844824"/>
            <a:ext cx="5575722" cy="451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242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348880"/>
            <a:ext cx="7111348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b="0" dirty="0"/>
              <a:t>JSTL </a:t>
            </a:r>
            <a:r>
              <a:rPr lang="ko-KR" altLang="en-US" b="0" dirty="0"/>
              <a:t>라이브러리 </a:t>
            </a:r>
            <a:r>
              <a:rPr lang="en-US" altLang="ko-KR" b="0" dirty="0"/>
              <a:t>jstl-1.2.jar </a:t>
            </a:r>
            <a:r>
              <a:rPr lang="ko-KR" altLang="en-US" b="0" dirty="0"/>
              <a:t>등록하기</a:t>
            </a:r>
            <a:endParaRPr lang="en-US" altLang="ko-KR" b="0" dirty="0"/>
          </a:p>
          <a:p>
            <a:pPr lvl="1"/>
            <a:r>
              <a:rPr lang="ko-KR" altLang="en-US" b="0" dirty="0"/>
              <a:t>한글 </a:t>
            </a:r>
            <a:r>
              <a:rPr lang="ko-KR" altLang="en-US" b="0" dirty="0" err="1"/>
              <a:t>리소스번들</a:t>
            </a:r>
            <a:r>
              <a:rPr lang="ko-KR" altLang="en-US" b="0" dirty="0"/>
              <a:t> 만들기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161411" cy="576263"/>
          </a:xfrm>
        </p:spPr>
        <p:txBody>
          <a:bodyPr/>
          <a:lstStyle/>
          <a:p>
            <a:r>
              <a:rPr lang="en-US" altLang="ko-KR" b="0" dirty="0"/>
              <a:t>4. [</a:t>
            </a:r>
            <a:r>
              <a:rPr lang="ko-KR" altLang="en-US" b="0" dirty="0"/>
              <a:t>웹 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등록 페이지의 다국어 처리하기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948020"/>
            <a:ext cx="82486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7712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12776"/>
            <a:ext cx="7693446" cy="4702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영문 </a:t>
            </a:r>
            <a:r>
              <a:rPr lang="ko-KR" altLang="en-US" b="0" dirty="0" err="1"/>
              <a:t>리소스번들</a:t>
            </a:r>
            <a:r>
              <a:rPr lang="ko-KR" altLang="en-US" b="0" dirty="0"/>
              <a:t> 만들기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161411" cy="576263"/>
          </a:xfrm>
        </p:spPr>
        <p:txBody>
          <a:bodyPr/>
          <a:lstStyle/>
          <a:p>
            <a:r>
              <a:rPr lang="en-US" altLang="ko-KR" b="0" dirty="0"/>
              <a:t>4. [</a:t>
            </a:r>
            <a:r>
              <a:rPr lang="ko-KR" altLang="en-US" b="0" dirty="0"/>
              <a:t>웹 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등록 페이지의 다국어 처리하기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2862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1.2 </a:t>
            </a:r>
            <a:r>
              <a:rPr lang="ko-KR" altLang="en-US" dirty="0"/>
              <a:t>국제화</a:t>
            </a:r>
            <a:endParaRPr lang="en-US" altLang="ko-KR" dirty="0"/>
          </a:p>
          <a:p>
            <a:pPr lvl="1"/>
            <a:r>
              <a:rPr lang="ko-KR" altLang="en-US" b="0" dirty="0"/>
              <a:t>여러 국가에서 사용할 수 있도록 다국어를 지원하는 것</a:t>
            </a:r>
            <a:endParaRPr lang="en-US" altLang="ko-KR" b="0" dirty="0"/>
          </a:p>
          <a:p>
            <a:pPr lvl="1"/>
            <a:r>
              <a:rPr lang="en-US" altLang="ko-KR" b="0" dirty="0"/>
              <a:t>i18n</a:t>
            </a:r>
            <a:r>
              <a:rPr lang="ko-KR" altLang="en-US" b="0" dirty="0"/>
              <a:t>으로 표기</a:t>
            </a:r>
            <a:endParaRPr lang="en-US" altLang="ko-KR" b="0" dirty="0"/>
          </a:p>
          <a:p>
            <a:pPr lvl="1"/>
            <a:r>
              <a:rPr lang="ko-KR" altLang="en-US" b="0" dirty="0"/>
              <a:t>국제화는 어느 국가에서나 사용할 수 있게 하는 지역화 기능을 포함</a:t>
            </a:r>
            <a:endParaRPr lang="en-US" altLang="ko-KR" dirty="0"/>
          </a:p>
          <a:p>
            <a:pPr lvl="1"/>
            <a:r>
              <a:rPr lang="ko-KR" altLang="en-US" b="0" dirty="0"/>
              <a:t>국제화는 주로 다음과 같은 처리를 포함하여 지원해야 함</a:t>
            </a:r>
            <a:endParaRPr lang="en-US" altLang="ko-KR" b="0" dirty="0"/>
          </a:p>
          <a:p>
            <a:pPr lvl="2">
              <a:lnSpc>
                <a:spcPct val="150000"/>
              </a:lnSpc>
            </a:pPr>
            <a:r>
              <a:rPr lang="ko-KR" altLang="en-US" b="0" dirty="0"/>
              <a:t>국제화 지원은 유니코드의 사용이나 기존의 </a:t>
            </a:r>
            <a:r>
              <a:rPr lang="ko-KR" altLang="en-US" b="0" dirty="0" err="1"/>
              <a:t>인코딩을</a:t>
            </a:r>
            <a:r>
              <a:rPr lang="ko-KR" altLang="en-US" b="0" dirty="0"/>
              <a:t> 적절히 처리하고 사용자 </a:t>
            </a:r>
            <a:br>
              <a:rPr lang="en-US" altLang="ko-KR" b="0" dirty="0"/>
            </a:br>
            <a:r>
              <a:rPr lang="ko-KR" altLang="en-US" b="0" dirty="0"/>
              <a:t>인터페이스에 표시할 문자열에는 문자 코드가 포함되지 않도록 설계 및 개발해야 함</a:t>
            </a:r>
            <a:endParaRPr lang="en-US" altLang="ko-KR" b="0" dirty="0"/>
          </a:p>
          <a:p>
            <a:pPr lvl="2">
              <a:lnSpc>
                <a:spcPct val="150000"/>
              </a:lnSpc>
            </a:pPr>
            <a:r>
              <a:rPr lang="ko-KR" altLang="en-US" b="0" dirty="0"/>
              <a:t>국제화를 처리하는 정보에 언어 정보를 포함하거나</a:t>
            </a:r>
            <a:r>
              <a:rPr lang="en-US" altLang="ko-KR" b="0" dirty="0"/>
              <a:t>, </a:t>
            </a:r>
            <a:r>
              <a:rPr lang="ko-KR" altLang="en-US" b="0" dirty="0"/>
              <a:t>세로쓰기</a:t>
            </a:r>
            <a:r>
              <a:rPr lang="en-US" altLang="ko-KR" b="0" dirty="0"/>
              <a:t>/</a:t>
            </a:r>
            <a:r>
              <a:rPr lang="ko-KR" altLang="en-US" b="0" dirty="0"/>
              <a:t>가로쓰기</a:t>
            </a:r>
            <a:r>
              <a:rPr lang="en-US" altLang="ko-KR" b="0" dirty="0"/>
              <a:t>/</a:t>
            </a:r>
            <a:r>
              <a:rPr lang="ko-KR" altLang="en-US" b="0" dirty="0"/>
              <a:t>우측에서 </a:t>
            </a:r>
            <a:br>
              <a:rPr lang="en-US" altLang="ko-KR" b="0" dirty="0"/>
            </a:br>
            <a:r>
              <a:rPr lang="ko-KR" altLang="en-US" b="0" dirty="0"/>
              <a:t>좌측으로의 가로쓰기 등 언어의 특성을 반영하는 처리 등을 지원해야 함</a:t>
            </a:r>
            <a:endParaRPr lang="en-US" altLang="ko-KR" b="0" dirty="0"/>
          </a:p>
          <a:p>
            <a:pPr lvl="2">
              <a:lnSpc>
                <a:spcPct val="150000"/>
              </a:lnSpc>
            </a:pPr>
            <a:r>
              <a:rPr lang="ko-KR" altLang="en-US" b="0" dirty="0"/>
              <a:t>날짜와 시간 표시</a:t>
            </a:r>
            <a:r>
              <a:rPr lang="en-US" altLang="ko-KR" b="0" dirty="0"/>
              <a:t>, </a:t>
            </a:r>
            <a:r>
              <a:rPr lang="ko-KR" altLang="en-US" b="0" dirty="0"/>
              <a:t>지역의 달력</a:t>
            </a:r>
            <a:r>
              <a:rPr lang="en-US" altLang="ko-KR" b="0" dirty="0"/>
              <a:t>, </a:t>
            </a:r>
            <a:r>
              <a:rPr lang="ko-KR" altLang="en-US" b="0" dirty="0"/>
              <a:t>숫자 표시</a:t>
            </a:r>
            <a:r>
              <a:rPr lang="en-US" altLang="ko-KR" b="0" dirty="0"/>
              <a:t>, </a:t>
            </a:r>
            <a:r>
              <a:rPr lang="ko-KR" altLang="en-US" b="0" dirty="0"/>
              <a:t>리스트의 정렬과 표시</a:t>
            </a:r>
            <a:r>
              <a:rPr lang="en-US" altLang="ko-KR" b="0" dirty="0"/>
              <a:t>, </a:t>
            </a:r>
            <a:r>
              <a:rPr lang="ko-KR" altLang="en-US" b="0" dirty="0"/>
              <a:t>인명이나 주소의 </a:t>
            </a:r>
            <a:br>
              <a:rPr lang="en-US" altLang="ko-KR" b="0" dirty="0"/>
            </a:br>
            <a:r>
              <a:rPr lang="ko-KR" altLang="en-US" b="0" dirty="0"/>
              <a:t>처리 등 언어의 특성</a:t>
            </a:r>
            <a:r>
              <a:rPr lang="en-US" altLang="ko-KR" b="0" dirty="0"/>
              <a:t>(</a:t>
            </a:r>
            <a:r>
              <a:rPr lang="ko-KR" altLang="en-US" b="0" dirty="0"/>
              <a:t>언어적</a:t>
            </a:r>
            <a:r>
              <a:rPr lang="en-US" altLang="ko-KR" b="0" dirty="0"/>
              <a:t>·</a:t>
            </a:r>
            <a:r>
              <a:rPr lang="ko-KR" altLang="en-US" b="0" dirty="0"/>
              <a:t>지역적</a:t>
            </a:r>
            <a:r>
              <a:rPr lang="en-US" altLang="ko-KR" b="0" dirty="0"/>
              <a:t>·</a:t>
            </a:r>
            <a:r>
              <a:rPr lang="ko-KR" altLang="en-US" b="0" dirty="0"/>
              <a:t>문화적 특성 등</a:t>
            </a:r>
            <a:r>
              <a:rPr lang="en-US" altLang="ko-KR" b="0" dirty="0"/>
              <a:t>)</a:t>
            </a:r>
            <a:r>
              <a:rPr lang="ko-KR" altLang="en-US" b="0" dirty="0"/>
              <a:t>에 대한 사용자 설정 지원해야 함</a:t>
            </a:r>
            <a:endParaRPr lang="en-US" altLang="ko-KR" b="0" dirty="0"/>
          </a:p>
          <a:p>
            <a:pPr lvl="2">
              <a:lnSpc>
                <a:spcPct val="150000"/>
              </a:lnSpc>
            </a:pPr>
            <a:r>
              <a:rPr lang="ko-KR" altLang="en-US" b="0" dirty="0"/>
              <a:t>국제화는 사용자의 요청이나 설정에 따라 </a:t>
            </a:r>
            <a:r>
              <a:rPr lang="ko-KR" altLang="en-US" b="0" dirty="0" err="1"/>
              <a:t>필요시</a:t>
            </a:r>
            <a:r>
              <a:rPr lang="ko-KR" altLang="en-US" b="0" dirty="0"/>
              <a:t> 사용되도록 지역화 정보를 코드와 분리해야 함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b="0" dirty="0"/>
              <a:t>다국어 처리의 개요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32817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971600" y="1052736"/>
            <a:ext cx="6924851" cy="5581329"/>
            <a:chOff x="971600" y="1052736"/>
            <a:chExt cx="6924851" cy="5581329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1052736"/>
              <a:ext cx="6342062" cy="2318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317"/>
            <a:stretch/>
          </p:blipFill>
          <p:spPr bwMode="auto">
            <a:xfrm>
              <a:off x="1134278" y="3356992"/>
              <a:ext cx="6762173" cy="32770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상품 등록 페이지의 다국어 처리하기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089403" cy="576263"/>
          </a:xfrm>
        </p:spPr>
        <p:txBody>
          <a:bodyPr/>
          <a:lstStyle/>
          <a:p>
            <a:r>
              <a:rPr lang="en-US" altLang="ko-KR" b="0" dirty="0"/>
              <a:t>4. [</a:t>
            </a:r>
            <a:r>
              <a:rPr lang="ko-KR" altLang="en-US" b="0" dirty="0"/>
              <a:t>웹 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등록 페이지의 다국어 처리하기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56485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017395" cy="576263"/>
          </a:xfrm>
        </p:spPr>
        <p:txBody>
          <a:bodyPr/>
          <a:lstStyle/>
          <a:p>
            <a:r>
              <a:rPr lang="en-US" altLang="ko-KR" b="0" dirty="0"/>
              <a:t>4. [</a:t>
            </a:r>
            <a:r>
              <a:rPr lang="ko-KR" altLang="en-US" b="0" dirty="0"/>
              <a:t>웹 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등록 페이지의 다국어 처리하기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052736"/>
            <a:ext cx="6535959" cy="5606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58048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017395" cy="576263"/>
          </a:xfrm>
        </p:spPr>
        <p:txBody>
          <a:bodyPr/>
          <a:lstStyle/>
          <a:p>
            <a:r>
              <a:rPr lang="en-US" altLang="ko-KR" b="0" dirty="0"/>
              <a:t>4. [</a:t>
            </a:r>
            <a:r>
              <a:rPr lang="ko-KR" altLang="en-US" b="0" dirty="0"/>
              <a:t>웹 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등록 페이지의 다국어 처리하기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868478"/>
            <a:ext cx="6048278" cy="5989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97131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52"/>
          <a:stretch/>
        </p:blipFill>
        <p:spPr bwMode="auto">
          <a:xfrm>
            <a:off x="760909" y="2920752"/>
            <a:ext cx="6255171" cy="3701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017395" cy="576263"/>
          </a:xfrm>
        </p:spPr>
        <p:txBody>
          <a:bodyPr/>
          <a:lstStyle/>
          <a:p>
            <a:r>
              <a:rPr lang="en-US" altLang="ko-KR" b="0" dirty="0"/>
              <a:t>4. [</a:t>
            </a:r>
            <a:r>
              <a:rPr lang="ko-KR" altLang="en-US" b="0" dirty="0"/>
              <a:t>웹 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등록 페이지의 다국어 처리하기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836713"/>
            <a:ext cx="6216245" cy="2222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54" r="55083"/>
          <a:stretch/>
        </p:blipFill>
        <p:spPr bwMode="auto">
          <a:xfrm>
            <a:off x="6228185" y="5334001"/>
            <a:ext cx="2915816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76236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Locale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1"/>
            <a:r>
              <a:rPr lang="ko-KR" altLang="en-US" b="0" dirty="0"/>
              <a:t>특정 지리적</a:t>
            </a:r>
            <a:r>
              <a:rPr lang="en-US" altLang="ko-KR" b="0" dirty="0"/>
              <a:t>·</a:t>
            </a:r>
            <a:r>
              <a:rPr lang="ko-KR" altLang="en-US" b="0" dirty="0"/>
              <a:t>정치적</a:t>
            </a:r>
            <a:r>
              <a:rPr lang="en-US" altLang="ko-KR" b="0" dirty="0"/>
              <a:t>·</a:t>
            </a:r>
            <a:r>
              <a:rPr lang="ko-KR" altLang="en-US" b="0" dirty="0"/>
              <a:t>문화적 지역을 나타내는 클래스</a:t>
            </a:r>
            <a:endParaRPr lang="en-US" altLang="ko-KR" b="0" dirty="0"/>
          </a:p>
          <a:p>
            <a:pPr lvl="1"/>
            <a:r>
              <a:rPr lang="ko-KR" altLang="en-US" b="0" dirty="0"/>
              <a:t>사용자의 지역 환경에 따라 결정되는 지역적 문화</a:t>
            </a:r>
            <a:r>
              <a:rPr lang="en-US" altLang="ko-KR" b="0" dirty="0"/>
              <a:t>(</a:t>
            </a:r>
            <a:r>
              <a:rPr lang="ko-KR" altLang="en-US" b="0" dirty="0"/>
              <a:t>언어</a:t>
            </a:r>
            <a:r>
              <a:rPr lang="en-US" altLang="ko-KR" b="0" dirty="0"/>
              <a:t>, </a:t>
            </a:r>
            <a:r>
              <a:rPr lang="ko-KR" altLang="en-US" b="0" dirty="0"/>
              <a:t>날짜</a:t>
            </a:r>
            <a:r>
              <a:rPr lang="en-US" altLang="ko-KR" b="0" dirty="0"/>
              <a:t>, </a:t>
            </a:r>
            <a:r>
              <a:rPr lang="ko-KR" altLang="en-US" b="0" dirty="0"/>
              <a:t>시간 등</a:t>
            </a:r>
            <a:r>
              <a:rPr lang="en-US" altLang="ko-KR" b="0" dirty="0"/>
              <a:t>)</a:t>
            </a:r>
            <a:r>
              <a:rPr lang="ko-KR" altLang="en-US" b="0" dirty="0"/>
              <a:t>의 정보를 담고 있음</a:t>
            </a:r>
            <a:endParaRPr lang="en-US" altLang="ko-KR" b="0" dirty="0"/>
          </a:p>
          <a:p>
            <a:pPr lvl="2"/>
            <a:r>
              <a:rPr lang="ko-KR" altLang="en-US" b="0" dirty="0"/>
              <a:t>예를 들어 웹 페이지에 보이는 메시지가 여러 가지 언어로 주어졌을 때 사용자가 어떤 언어로 출력할 것인지 결정할 수 있게 하는 수단이 바로 </a:t>
            </a:r>
            <a:r>
              <a:rPr lang="en-US" altLang="ko-KR" b="0" dirty="0"/>
              <a:t>Locale </a:t>
            </a:r>
            <a:r>
              <a:rPr lang="ko-KR" altLang="en-US" b="0" dirty="0"/>
              <a:t>클래스</a:t>
            </a:r>
            <a:endParaRPr lang="en-US" altLang="ko-KR" b="0" dirty="0"/>
          </a:p>
          <a:p>
            <a:pPr lvl="1"/>
            <a:r>
              <a:rPr lang="en-US" altLang="ko-KR" b="0" dirty="0"/>
              <a:t>Locale </a:t>
            </a:r>
            <a:r>
              <a:rPr lang="ko-KR" altLang="en-US" b="0" dirty="0"/>
              <a:t>클래스는 단순한 메시지뿐 아니라 숫자</a:t>
            </a:r>
            <a:r>
              <a:rPr lang="en-US" altLang="ko-KR" b="0" dirty="0"/>
              <a:t>, </a:t>
            </a:r>
            <a:r>
              <a:rPr lang="ko-KR" altLang="en-US" b="0" dirty="0"/>
              <a:t>날짜</a:t>
            </a:r>
            <a:r>
              <a:rPr lang="en-US" altLang="ko-KR" b="0" dirty="0"/>
              <a:t>, </a:t>
            </a:r>
            <a:r>
              <a:rPr lang="ko-KR" altLang="en-US" b="0" dirty="0"/>
              <a:t>시간 등을 표현하는 데 사용</a:t>
            </a:r>
            <a:endParaRPr lang="en-US" altLang="ko-KR" b="0" dirty="0"/>
          </a:p>
          <a:p>
            <a:pPr lvl="1"/>
            <a:r>
              <a:rPr lang="en-US" altLang="ko-KR" b="0" dirty="0"/>
              <a:t>Locale </a:t>
            </a:r>
            <a:r>
              <a:rPr lang="ko-KR" altLang="en-US" b="0" dirty="0"/>
              <a:t>객체의 생성은 </a:t>
            </a:r>
            <a:r>
              <a:rPr lang="en-US" altLang="ko-KR" b="0" dirty="0"/>
              <a:t>request </a:t>
            </a:r>
            <a:r>
              <a:rPr lang="ko-KR" altLang="en-US" b="0" dirty="0"/>
              <a:t>내장 객체를 이용하여 현재 웹 브라우저에 미리 정의된 언어나 국가 정보를 가져오는 방법</a:t>
            </a:r>
            <a:endParaRPr lang="en-US" altLang="ko-KR" b="0" dirty="0"/>
          </a:p>
          <a:p>
            <a:pPr lvl="1"/>
            <a:endParaRPr lang="en-US" altLang="ko-KR" dirty="0"/>
          </a:p>
          <a:p>
            <a:pPr lvl="1"/>
            <a:endParaRPr lang="en-US" altLang="ko-KR" b="0" dirty="0"/>
          </a:p>
          <a:p>
            <a:pPr lvl="1"/>
            <a:endParaRPr lang="en-US" altLang="ko-KR" b="0" dirty="0"/>
          </a:p>
          <a:p>
            <a:pPr lvl="1"/>
            <a:r>
              <a:rPr lang="en-US" altLang="ko-KR" b="0" dirty="0"/>
              <a:t>Locale </a:t>
            </a:r>
            <a:r>
              <a:rPr lang="ko-KR" altLang="en-US" b="0" dirty="0"/>
              <a:t>클래스를 사용하려면 </a:t>
            </a:r>
            <a:r>
              <a:rPr lang="en-US" altLang="ko-KR" b="0" dirty="0"/>
              <a:t>JSP </a:t>
            </a:r>
            <a:r>
              <a:rPr lang="ko-KR" altLang="en-US" b="0" dirty="0"/>
              <a:t>페이지에 </a:t>
            </a:r>
            <a:r>
              <a:rPr lang="en-US" altLang="ko-KR" b="0" dirty="0"/>
              <a:t>page </a:t>
            </a:r>
            <a:r>
              <a:rPr lang="ko-KR" altLang="en-US" b="0" dirty="0" err="1"/>
              <a:t>디렉티브</a:t>
            </a:r>
            <a:r>
              <a:rPr lang="ko-KR" altLang="en-US" b="0" dirty="0"/>
              <a:t> 태그의 </a:t>
            </a:r>
            <a:r>
              <a:rPr lang="en-US" altLang="ko-KR" b="0" dirty="0"/>
              <a:t>import </a:t>
            </a:r>
            <a:r>
              <a:rPr lang="ko-KR" altLang="en-US" b="0" dirty="0"/>
              <a:t>속성으로 패키지 </a:t>
            </a:r>
            <a:r>
              <a:rPr lang="en-US" altLang="ko-KR" b="0" dirty="0" err="1"/>
              <a:t>java.util.Locale</a:t>
            </a:r>
            <a:r>
              <a:rPr lang="ko-KR" altLang="en-US" b="0" dirty="0"/>
              <a:t>을 설정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b="0" dirty="0"/>
              <a:t>Locale </a:t>
            </a:r>
            <a:r>
              <a:rPr lang="ko-KR" altLang="en-US" b="0" dirty="0"/>
              <a:t>클래스를 이용한 다국어 처리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29" y="4437112"/>
            <a:ext cx="82010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72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로케일 감지하기</a:t>
            </a:r>
            <a:endParaRPr lang="en-US" altLang="ko-KR" dirty="0"/>
          </a:p>
          <a:p>
            <a:pPr lvl="1"/>
            <a:r>
              <a:rPr lang="ko-KR" altLang="en-US" b="0" dirty="0"/>
              <a:t>웹 브라우저에 설정된 국가와 언어 이름을 알아내는 것을 로케일 감지</a:t>
            </a:r>
            <a:endParaRPr lang="en-US" altLang="ko-KR" b="0" dirty="0"/>
          </a:p>
          <a:p>
            <a:pPr marL="357187" lvl="1" indent="0">
              <a:buNone/>
            </a:pPr>
            <a:endParaRPr lang="en-US" altLang="ko-KR" b="0" dirty="0"/>
          </a:p>
          <a:p>
            <a:r>
              <a:rPr lang="ko-KR" altLang="en-US" dirty="0"/>
              <a:t>로케일 감지 </a:t>
            </a:r>
            <a:r>
              <a:rPr lang="ko-KR" altLang="en-US" dirty="0" err="1"/>
              <a:t>메소드의</a:t>
            </a:r>
            <a:r>
              <a:rPr lang="ko-KR" altLang="en-US" dirty="0"/>
              <a:t> 종류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b="0" dirty="0"/>
              <a:t>Locale </a:t>
            </a:r>
            <a:r>
              <a:rPr lang="ko-KR" altLang="en-US" b="0" dirty="0"/>
              <a:t>클래스를 이용한 다국어 처리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955" y="2780928"/>
            <a:ext cx="698182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36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b="0" dirty="0"/>
              <a:t>Locale </a:t>
            </a:r>
            <a:r>
              <a:rPr lang="ko-KR" altLang="en-US" b="0" dirty="0"/>
              <a:t>클래스를 이용한 다국어 처리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64" y="931818"/>
            <a:ext cx="7416824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66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로케일 표현하기</a:t>
            </a:r>
            <a:endParaRPr lang="en-US" altLang="ko-KR" dirty="0"/>
          </a:p>
          <a:p>
            <a:pPr lvl="1"/>
            <a:r>
              <a:rPr lang="ko-KR" altLang="en-US" dirty="0"/>
              <a:t>언어 설정</a:t>
            </a:r>
          </a:p>
          <a:p>
            <a:pPr lvl="2"/>
            <a:r>
              <a:rPr lang="ko-KR" altLang="en-US" b="0" dirty="0"/>
              <a:t>다양한 국가별 언어를 제대로 표현하기 위해 </a:t>
            </a:r>
            <a:r>
              <a:rPr lang="en-US" altLang="ko-KR" b="0" dirty="0"/>
              <a:t>response </a:t>
            </a:r>
            <a:r>
              <a:rPr lang="ko-KR" altLang="en-US" b="0" dirty="0"/>
              <a:t>내장 객체의 </a:t>
            </a:r>
            <a:r>
              <a:rPr lang="en-US" altLang="ko-KR" b="0" dirty="0" err="1"/>
              <a:t>setHeader</a:t>
            </a:r>
            <a:r>
              <a:rPr lang="en-US" altLang="ko-KR" b="0" dirty="0"/>
              <a:t>( ) </a:t>
            </a:r>
            <a:br>
              <a:rPr lang="en-US" altLang="ko-KR" b="0" dirty="0"/>
            </a:br>
            <a:r>
              <a:rPr lang="ko-KR" altLang="en-US" b="0" dirty="0" err="1"/>
              <a:t>메소드</a:t>
            </a:r>
            <a:r>
              <a:rPr lang="ko-KR" altLang="en-US" b="0" dirty="0"/>
              <a:t> 사용</a:t>
            </a:r>
            <a:endParaRPr lang="en-US" altLang="ko-KR" b="0" dirty="0"/>
          </a:p>
          <a:p>
            <a:pPr marL="534987" lvl="2" indent="0"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b="0" dirty="0"/>
              <a:t>Locale </a:t>
            </a:r>
            <a:r>
              <a:rPr lang="ko-KR" altLang="en-US" b="0" dirty="0"/>
              <a:t>클래스를 이용한 다국어 처리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77" y="2448272"/>
            <a:ext cx="7247136" cy="422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371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heme/theme1.xml><?xml version="1.0" encoding="utf-8"?>
<a:theme xmlns:a="http://schemas.openxmlformats.org/drawingml/2006/main" name="1_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마스터</Template>
  <TotalTime>512</TotalTime>
  <Words>1173</Words>
  <Application>Microsoft Office PowerPoint</Application>
  <PresentationFormat>화면 슬라이드 쇼(4:3)</PresentationFormat>
  <Paragraphs>171</Paragraphs>
  <Slides>54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4" baseType="lpstr">
      <vt:lpstr>HY견고딕</vt:lpstr>
      <vt:lpstr>HY견명조</vt:lpstr>
      <vt:lpstr>HY헤드라인M</vt:lpstr>
      <vt:lpstr>굴림</vt:lpstr>
      <vt:lpstr>돋움</vt:lpstr>
      <vt:lpstr>맑은 고딕</vt:lpstr>
      <vt:lpstr>휴먼둥근헤드라인</vt:lpstr>
      <vt:lpstr>Arial</vt:lpstr>
      <vt:lpstr>Wingdings</vt:lpstr>
      <vt:lpstr>1_마스터</vt:lpstr>
      <vt:lpstr>다국어 처리</vt:lpstr>
      <vt:lpstr>PowerPoint 프레젠테이션</vt:lpstr>
      <vt:lpstr>1. 다국어 처리의 개요</vt:lpstr>
      <vt:lpstr>1. 다국어 처리의 개요</vt:lpstr>
      <vt:lpstr>1. 다국어 처리의 개요</vt:lpstr>
      <vt:lpstr>2. Locale 클래스를 이용한 다국어 처리</vt:lpstr>
      <vt:lpstr>2. Locale 클래스를 이용한 다국어 처리</vt:lpstr>
      <vt:lpstr>2. Locale 클래스를 이용한 다국어 처리</vt:lpstr>
      <vt:lpstr>2. Locale 클래스를 이용한 다국어 처리</vt:lpstr>
      <vt:lpstr>2. Locale 클래스를 이용한 다국어 처리</vt:lpstr>
      <vt:lpstr>2. Locale 클래스를 이용한 다국어 처리</vt:lpstr>
      <vt:lpstr>2. Locale 클래스를 이용한 다국어 처리</vt:lpstr>
      <vt:lpstr>2. Locale 클래스를 이용한 다국어 처리</vt:lpstr>
      <vt:lpstr>3. JSTL fmt 태그를 이용한 다국어 처리</vt:lpstr>
      <vt:lpstr>3. JSTL fmt 태그를 이용한 다국어 처리</vt:lpstr>
      <vt:lpstr>3. JSTL fmt 태그를 이용한 다국어 처리</vt:lpstr>
      <vt:lpstr>3. JSTL fmt 태그를 이용한 다국어 처리</vt:lpstr>
      <vt:lpstr>3. JSTL fmt 태그를 이용한 다국어 처리</vt:lpstr>
      <vt:lpstr>3. JSTL fmt 태그를 이용한 다국어 처리</vt:lpstr>
      <vt:lpstr>3. JSTL fmt 태그를 이용한 다국어 처리</vt:lpstr>
      <vt:lpstr>플러그인설치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3. JSTL fmt 태그를 이용한 다국어 처리</vt:lpstr>
      <vt:lpstr>3. JSTL fmt 태그를 이용한 다국어 처리</vt:lpstr>
      <vt:lpstr>3. JSTL fmt 태그를 이용한 다국어 처리</vt:lpstr>
      <vt:lpstr>3. JSTL fmt 태그를 이용한 다국어 처리</vt:lpstr>
      <vt:lpstr>3. JSTL fmt 태그를 이용한 다국어 처리</vt:lpstr>
      <vt:lpstr>3. JSTL fmt 태그를 이용한 다국어 처리</vt:lpstr>
      <vt:lpstr>3. JSTL fmt 태그를 이용한 다국어 처리</vt:lpstr>
      <vt:lpstr>3. JSTL fmt 태그를 이용한 다국어 처리</vt:lpstr>
      <vt:lpstr>3. JSTL fmt 태그를 이용한 다국어 처리</vt:lpstr>
      <vt:lpstr>3. JSTL fmt 태그를 이용한 다국어 처리</vt:lpstr>
      <vt:lpstr>3. JSTL fmt 태그를 이용한 다국어 처리</vt:lpstr>
      <vt:lpstr>3. JSTL fmt 태그를 이용한 다국어 처리</vt:lpstr>
      <vt:lpstr>3. JSTL fmt 태그를 이용한 다국어 처리</vt:lpstr>
      <vt:lpstr>3. JSTL fmt 태그를 이용한 다국어 처리</vt:lpstr>
      <vt:lpstr>3. JSTL fmt 태그를 이용한 다국어 처리</vt:lpstr>
      <vt:lpstr>3. JSTL fmt 태그를 이용한 다국어 처리</vt:lpstr>
      <vt:lpstr>3. JSTL fmt 태그를 이용한 다국어 처리</vt:lpstr>
      <vt:lpstr>3. JSTL fmt 태그를 이용한 다국어 처리</vt:lpstr>
      <vt:lpstr>4. [웹 쇼핑몰] 상품 등록 페이지의 다국어 처리하기</vt:lpstr>
      <vt:lpstr>4. [웹 쇼핑몰] 상품 등록 페이지의 다국어 처리하기</vt:lpstr>
      <vt:lpstr>4. [웹 쇼핑몰] 상품 등록 페이지의 다국어 처리하기</vt:lpstr>
      <vt:lpstr>4. [웹 쇼핑몰] 상품 등록 페이지의 다국어 처리하기</vt:lpstr>
      <vt:lpstr>4. [웹 쇼핑몰] 상품 등록 페이지의 다국어 처리하기</vt:lpstr>
      <vt:lpstr>4. [웹 쇼핑몰] 상품 등록 페이지의 다국어 처리하기</vt:lpstr>
      <vt:lpstr>4. [웹 쇼핑몰] 상품 등록 페이지의 다국어 처리하기</vt:lpstr>
      <vt:lpstr>4. [웹 쇼핑몰] 상품 등록 페이지의 다국어 처리하기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e-비즈니스 전략 수립</dc:title>
  <dc:creator>bhkim</dc:creator>
  <cp:lastModifiedBy>KGA</cp:lastModifiedBy>
  <cp:revision>319</cp:revision>
  <dcterms:created xsi:type="dcterms:W3CDTF">2011-01-05T15:14:06Z</dcterms:created>
  <dcterms:modified xsi:type="dcterms:W3CDTF">2022-09-20T02:40:58Z</dcterms:modified>
</cp:coreProperties>
</file>